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0" r:id="rId2"/>
    <p:sldId id="266" r:id="rId3"/>
    <p:sldId id="296" r:id="rId4"/>
    <p:sldId id="267" r:id="rId5"/>
    <p:sldId id="268" r:id="rId6"/>
    <p:sldId id="269" r:id="rId7"/>
    <p:sldId id="270" r:id="rId8"/>
    <p:sldId id="302" r:id="rId9"/>
    <p:sldId id="282" r:id="rId10"/>
    <p:sldId id="284" r:id="rId11"/>
    <p:sldId id="304" r:id="rId12"/>
    <p:sldId id="305" r:id="rId13"/>
    <p:sldId id="291" r:id="rId14"/>
    <p:sldId id="28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BEA7"/>
    <a:srgbClr val="166232"/>
    <a:srgbClr val="9D471C"/>
    <a:srgbClr val="4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078ABD-1AC5-4031-BC51-D2FB6B7C84B0}" v="31" dt="2019-09-16T08:43:46.6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9759" autoAdjust="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" d="25"/>
        <a:sy n="16" d="25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E4078ABD-1AC5-4031-BC51-D2FB6B7C84B0}"/>
    <pc:docChg chg="modSld">
      <pc:chgData name="" userId="" providerId="" clId="Web-{E4078ABD-1AC5-4031-BC51-D2FB6B7C84B0}" dt="2019-09-16T08:43:44.053" v="29" actId="20577"/>
      <pc:docMkLst>
        <pc:docMk/>
      </pc:docMkLst>
      <pc:sldChg chg="modSp">
        <pc:chgData name="" userId="" providerId="" clId="Web-{E4078ABD-1AC5-4031-BC51-D2FB6B7C84B0}" dt="2019-09-16T08:43:44.053" v="29" actId="20577"/>
        <pc:sldMkLst>
          <pc:docMk/>
          <pc:sldMk cId="1931794698" sldId="302"/>
        </pc:sldMkLst>
        <pc:spChg chg="mod">
          <ac:chgData name="" userId="" providerId="" clId="Web-{E4078ABD-1AC5-4031-BC51-D2FB6B7C84B0}" dt="2019-09-16T08:43:44.053" v="29" actId="20577"/>
          <ac:spMkLst>
            <pc:docMk/>
            <pc:sldMk cId="1931794698" sldId="302"/>
            <ac:spMk id="10" creationId="{36B2F23A-55DA-44A1-AE99-9E33CD636A8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B043B-D15D-42B0-937E-11335F020084}" type="datetimeFigureOut">
              <a:rPr lang="en-AU" smtClean="0"/>
              <a:t>22/10/2019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360C6-466D-4DCA-8DBA-A2548045F642}" type="slidenum">
              <a:rPr lang="en-AU" smtClean="0"/>
              <a:t>‹N°›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3761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A360C6-466D-4DCA-8DBA-A2548045F642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509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A360C6-466D-4DCA-8DBA-A2548045F642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509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A360C6-466D-4DCA-8DBA-A2548045F642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8327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A360C6-466D-4DCA-8DBA-A2548045F642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0520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A360C6-466D-4DCA-8DBA-A2548045F642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8327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48845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1756571" y="158620"/>
            <a:ext cx="435429" cy="3452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788176" y="226854"/>
            <a:ext cx="372218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fld id="{8E869FE9-CA9B-4898-A54C-269EF407C6A4}" type="slidenum">
              <a:rPr lang="en-US" sz="1200" smtClean="0">
                <a:solidFill>
                  <a:schemeClr val="bg1"/>
                </a:solidFill>
                <a:latin typeface="+mn-lt"/>
              </a:rPr>
              <a:pPr algn="ctr"/>
              <a:t>‹N°›</a:t>
            </a:fld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609600" y="258891"/>
            <a:ext cx="10972800" cy="54090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35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69318C9-09DF-415C-93AF-9B80A495A3C2}"/>
              </a:ext>
            </a:extLst>
          </p:cNvPr>
          <p:cNvSpPr txBox="1"/>
          <p:nvPr userDrawn="1"/>
        </p:nvSpPr>
        <p:spPr>
          <a:xfrm>
            <a:off x="5194985" y="6524625"/>
            <a:ext cx="511175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800" i="1" dirty="0">
                <a:solidFill>
                  <a:schemeClr val="bg1">
                    <a:lumMod val="65000"/>
                  </a:schemeClr>
                </a:solidFill>
              </a:rPr>
              <a:t>Image of the Sydney Opera House is used under licence from the Sydney Opera House Trust</a:t>
            </a:r>
            <a:endParaRPr lang="en-AU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40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756571" y="158620"/>
            <a:ext cx="435429" cy="3452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11788176" y="226854"/>
            <a:ext cx="372218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fld id="{8E869FE9-CA9B-4898-A54C-269EF407C6A4}" type="slidenum">
              <a:rPr lang="en-US" sz="1200" smtClean="0">
                <a:solidFill>
                  <a:schemeClr val="bg1"/>
                </a:solidFill>
                <a:latin typeface="+mn-lt"/>
              </a:rPr>
              <a:pPr algn="ctr"/>
              <a:t>‹N°›</a:t>
            </a:fld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259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18" Type="http://schemas.openxmlformats.org/officeDocument/2006/relationships/image" Target="../media/image3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5" Type="http://schemas.openxmlformats.org/officeDocument/2006/relationships/image" Target="../media/image31.jp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ydney Opera House, Autralia">
            <a:extLst>
              <a:ext uri="{FF2B5EF4-FFF2-40B4-BE49-F238E27FC236}">
                <a16:creationId xmlns="" xmlns:a16="http://schemas.microsoft.com/office/drawing/2014/main" id="{F5D6B629-D790-4913-9188-0A4C0FEE8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22047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">
            <a:extLst>
              <a:ext uri="{FF2B5EF4-FFF2-40B4-BE49-F238E27FC236}">
                <a16:creationId xmlns="" xmlns:a16="http://schemas.microsoft.com/office/drawing/2014/main" id="{40A9EB56-1B97-4CF5-973A-B911F2B0B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29918" y="4551633"/>
            <a:ext cx="4602852" cy="298663"/>
          </a:xfrm>
        </p:spPr>
        <p:txBody>
          <a:bodyPr/>
          <a:lstStyle/>
          <a:p>
            <a:r>
              <a:rPr lang="en-US" sz="2000" b="0" dirty="0">
                <a:solidFill>
                  <a:srgbClr val="166232"/>
                </a:solidFill>
                <a:latin typeface="Century Gothic" panose="020B0502020202020204" pitchFamily="34" charset="0"/>
              </a:rPr>
              <a:t>icomosga2020.org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758ED08-59A7-40AE-B41A-2BF9E8B67C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61" y="303729"/>
            <a:ext cx="2439690" cy="660367"/>
          </a:xfrm>
          <a:prstGeom prst="rect">
            <a:avLst/>
          </a:prstGeom>
        </p:spPr>
      </p:pic>
      <p:pic>
        <p:nvPicPr>
          <p:cNvPr id="9" name="Picture 8" descr="A picture containing clipart&#10;&#10;Description generated with very high confidence">
            <a:extLst>
              <a:ext uri="{FF2B5EF4-FFF2-40B4-BE49-F238E27FC236}">
                <a16:creationId xmlns="" xmlns:a16="http://schemas.microsoft.com/office/drawing/2014/main" id="{CA1E7550-8488-4F78-B088-649651FE97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755" y="303729"/>
            <a:ext cx="1602366" cy="55812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6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279" y="787211"/>
            <a:ext cx="3400892" cy="366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16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ound, outdoor, tree, person&#10;&#10;Description automatically generated">
            <a:extLst>
              <a:ext uri="{FF2B5EF4-FFF2-40B4-BE49-F238E27FC236}">
                <a16:creationId xmlns="" xmlns:a16="http://schemas.microsoft.com/office/drawing/2014/main" id="{9883C8EE-062A-4F04-96CE-936E267A40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028"/>
            <a:ext cx="4295775" cy="6858000"/>
          </a:xfrm>
          <a:prstGeom prst="rect">
            <a:avLst/>
          </a:prstGeom>
        </p:spPr>
      </p:pic>
      <p:pic>
        <p:nvPicPr>
          <p:cNvPr id="41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97F03C6E-6A15-4AA8-9EB5-CED1EA952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1167" y="5240310"/>
            <a:ext cx="1275027" cy="161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Placeholder 1">
            <a:extLst>
              <a:ext uri="{FF2B5EF4-FFF2-40B4-BE49-F238E27FC236}">
                <a16:creationId xmlns="" xmlns:a16="http://schemas.microsoft.com/office/drawing/2014/main" id="{8FD9DFD6-F415-41B0-8D6D-B0EAEA9DE0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33313" y="592736"/>
            <a:ext cx="7009831" cy="540909"/>
          </a:xfrm>
        </p:spPr>
        <p:txBody>
          <a:bodyPr/>
          <a:lstStyle/>
          <a:p>
            <a:pPr algn="l"/>
            <a:r>
              <a:rPr lang="en-US" b="0" dirty="0" err="1">
                <a:solidFill>
                  <a:srgbClr val="166232"/>
                </a:solidFill>
                <a:latin typeface="Century Gothic" panose="020B0502020202020204" pitchFamily="34" charset="0"/>
              </a:rPr>
              <a:t>Avantages</a:t>
            </a:r>
            <a:r>
              <a:rPr lang="en-US" b="0" dirty="0">
                <a:solidFill>
                  <a:srgbClr val="166232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rgbClr val="166232"/>
                </a:solidFill>
                <a:latin typeface="Century Gothic" panose="020B0502020202020204" pitchFamily="34" charset="0"/>
              </a:rPr>
              <a:t>offerts</a:t>
            </a:r>
            <a:r>
              <a:rPr lang="en-US" b="0" dirty="0">
                <a:solidFill>
                  <a:srgbClr val="166232"/>
                </a:solidFill>
                <a:latin typeface="Century Gothic" panose="020B0502020202020204" pitchFamily="34" charset="0"/>
              </a:rPr>
              <a:t> aux </a:t>
            </a:r>
            <a:r>
              <a:rPr lang="en-US" b="0" dirty="0" err="1">
                <a:solidFill>
                  <a:srgbClr val="166232"/>
                </a:solidFill>
                <a:latin typeface="Century Gothic" panose="020B0502020202020204" pitchFamily="34" charset="0"/>
              </a:rPr>
              <a:t>Ambassadeurs</a:t>
            </a:r>
            <a:endParaRPr lang="en-US" b="0" dirty="0">
              <a:solidFill>
                <a:srgbClr val="166232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A67642F-9337-45F0-A744-294F1CD86887}"/>
              </a:ext>
            </a:extLst>
          </p:cNvPr>
          <p:cNvSpPr txBox="1"/>
          <p:nvPr/>
        </p:nvSpPr>
        <p:spPr>
          <a:xfrm>
            <a:off x="5129004" y="1651518"/>
            <a:ext cx="5737469" cy="39676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342900" indent="-342900">
              <a:spcBef>
                <a:spcPts val="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Century Gothic" panose="020B0502020202020204" pitchFamily="34" charset="0"/>
              </a:rPr>
              <a:t>Une </a:t>
            </a:r>
            <a:r>
              <a:rPr lang="fr-FR" sz="1600" dirty="0" smtClean="0">
                <a:latin typeface="Century Gothic" panose="020B0502020202020204" pitchFamily="34" charset="0"/>
              </a:rPr>
              <a:t>icône spéciale sur leur badge pour l’AG2020 </a:t>
            </a:r>
            <a:endParaRPr lang="fr-FR" sz="1600" dirty="0"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Century Gothic" panose="020B0502020202020204" pitchFamily="34" charset="0"/>
              </a:rPr>
              <a:t>Une invitation à un événement VIP qui suivra la cérémonie d’ouverture à l’Opéra de Sydney </a:t>
            </a:r>
          </a:p>
          <a:p>
            <a:pPr marL="342900" indent="-342900">
              <a:spcBef>
                <a:spcPts val="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Century Gothic" panose="020B0502020202020204" pitchFamily="34" charset="0"/>
              </a:rPr>
              <a:t>Une visite spéciale de l’Opéra de Sydney en compagnie d’Alan </a:t>
            </a:r>
            <a:r>
              <a:rPr lang="fr-FR" sz="1600" dirty="0" err="1">
                <a:latin typeface="Century Gothic" panose="020B0502020202020204" pitchFamily="34" charset="0"/>
              </a:rPr>
              <a:t>Crocker</a:t>
            </a:r>
            <a:r>
              <a:rPr lang="fr-FR" sz="1600" dirty="0">
                <a:latin typeface="Century Gothic" panose="020B0502020202020204" pitchFamily="34" charset="0"/>
              </a:rPr>
              <a:t>, auteur de la 4e édition du Plan de Conservation de l’Opéra, offerte par le Sydney </a:t>
            </a:r>
            <a:r>
              <a:rPr lang="fr-FR" sz="1600" dirty="0" err="1">
                <a:latin typeface="Century Gothic" panose="020B0502020202020204" pitchFamily="34" charset="0"/>
              </a:rPr>
              <a:t>Opera</a:t>
            </a:r>
            <a:r>
              <a:rPr lang="fr-FR" sz="1600" dirty="0">
                <a:latin typeface="Century Gothic" panose="020B0502020202020204" pitchFamily="34" charset="0"/>
              </a:rPr>
              <a:t> House </a:t>
            </a:r>
            <a:r>
              <a:rPr lang="fr-FR" sz="1600" dirty="0" smtClean="0">
                <a:latin typeface="Century Gothic" panose="020B0502020202020204" pitchFamily="34" charset="0"/>
              </a:rPr>
              <a:t>Trust ; </a:t>
            </a:r>
            <a:r>
              <a:rPr lang="fr-FR" sz="1600" dirty="0">
                <a:latin typeface="Century Gothic" panose="020B0502020202020204" pitchFamily="34" charset="0"/>
              </a:rPr>
              <a:t>OU</a:t>
            </a:r>
          </a:p>
          <a:p>
            <a:pPr marL="342900" indent="-342900">
              <a:spcBef>
                <a:spcPts val="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Century Gothic" panose="020B0502020202020204" pitchFamily="34" charset="0"/>
              </a:rPr>
              <a:t>Une visite des </a:t>
            </a:r>
            <a:r>
              <a:rPr lang="fr-FR" sz="1600" dirty="0" smtClean="0">
                <a:latin typeface="Century Gothic" panose="020B0502020202020204" pitchFamily="34" charset="0"/>
              </a:rPr>
              <a:t>« </a:t>
            </a:r>
            <a:r>
              <a:rPr lang="fr-FR" sz="1600" dirty="0" err="1" smtClean="0">
                <a:latin typeface="Century Gothic" panose="020B0502020202020204" pitchFamily="34" charset="0"/>
              </a:rPr>
              <a:t>Mint</a:t>
            </a:r>
            <a:r>
              <a:rPr lang="fr-FR" sz="1600" dirty="0" smtClean="0">
                <a:latin typeface="Century Gothic" panose="020B0502020202020204" pitchFamily="34" charset="0"/>
              </a:rPr>
              <a:t> </a:t>
            </a:r>
            <a:r>
              <a:rPr lang="fr-FR" sz="1600" dirty="0">
                <a:latin typeface="Century Gothic" panose="020B0502020202020204" pitchFamily="34" charset="0"/>
              </a:rPr>
              <a:t>and Hyde Park </a:t>
            </a:r>
            <a:r>
              <a:rPr lang="fr-FR" sz="1600" dirty="0" err="1" smtClean="0">
                <a:latin typeface="Century Gothic" panose="020B0502020202020204" pitchFamily="34" charset="0"/>
              </a:rPr>
              <a:t>Barracks</a:t>
            </a:r>
            <a:r>
              <a:rPr lang="fr-FR" sz="1600" dirty="0" smtClean="0">
                <a:latin typeface="Century Gothic" panose="020B0502020202020204" pitchFamily="34" charset="0"/>
              </a:rPr>
              <a:t> » </a:t>
            </a:r>
            <a:r>
              <a:rPr lang="fr-FR" sz="1600" dirty="0">
                <a:latin typeface="Century Gothic" panose="020B0502020202020204" pitchFamily="34" charset="0"/>
              </a:rPr>
              <a:t>– l’un des sites témoins de l’histoire du bagne australien inscrits sur la Liste du Patrimoine mondial, en compagnie d’un conservateur, offerte par l’organisme </a:t>
            </a:r>
            <a:r>
              <a:rPr lang="fr-FR" sz="1600" dirty="0" smtClean="0">
                <a:latin typeface="Century Gothic" panose="020B0502020202020204" pitchFamily="34" charset="0"/>
              </a:rPr>
              <a:t>« Sydney </a:t>
            </a:r>
            <a:r>
              <a:rPr lang="fr-FR" sz="1600" dirty="0">
                <a:latin typeface="Century Gothic" panose="020B0502020202020204" pitchFamily="34" charset="0"/>
              </a:rPr>
              <a:t>Living </a:t>
            </a:r>
            <a:r>
              <a:rPr lang="fr-FR" sz="1600" dirty="0" err="1" smtClean="0">
                <a:latin typeface="Century Gothic" panose="020B0502020202020204" pitchFamily="34" charset="0"/>
              </a:rPr>
              <a:t>Museums</a:t>
            </a:r>
            <a:r>
              <a:rPr lang="fr-FR" sz="1600" dirty="0" smtClean="0">
                <a:latin typeface="Century Gothic" panose="020B0502020202020204" pitchFamily="34" charset="0"/>
              </a:rPr>
              <a:t> »</a:t>
            </a:r>
            <a:endParaRPr lang="fr-FR" sz="1600" dirty="0"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 smtClean="0">
                <a:latin typeface="Century Gothic" panose="020B0502020202020204" pitchFamily="34" charset="0"/>
              </a:rPr>
              <a:t>A</a:t>
            </a:r>
            <a:r>
              <a:rPr lang="fr-FR" sz="1600" dirty="0" smtClean="0">
                <a:latin typeface="Century Gothic" panose="020B0502020202020204" pitchFamily="34" charset="0"/>
              </a:rPr>
              <a:t>ccès en priorité à </a:t>
            </a:r>
            <a:r>
              <a:rPr lang="fr-FR" sz="1600" dirty="0" smtClean="0">
                <a:latin typeface="Century Gothic" panose="020B0502020202020204" pitchFamily="34" charset="0"/>
              </a:rPr>
              <a:t>l’i</a:t>
            </a:r>
            <a:r>
              <a:rPr lang="fr-FR" sz="1600" dirty="0" smtClean="0">
                <a:latin typeface="Century Gothic" panose="020B0502020202020204" pitchFamily="34" charset="0"/>
              </a:rPr>
              <a:t>nscription sur </a:t>
            </a:r>
            <a:r>
              <a:rPr lang="fr-FR" sz="1600" dirty="0">
                <a:latin typeface="Century Gothic" panose="020B0502020202020204" pitchFamily="34" charset="0"/>
              </a:rPr>
              <a:t>place</a:t>
            </a:r>
          </a:p>
          <a:p>
            <a:pPr marL="342900" indent="-342900">
              <a:spcBef>
                <a:spcPts val="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en-AU" sz="1600" dirty="0">
              <a:latin typeface="Century Gothic" panose="020B0502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5D95A910-DD29-4603-A951-9DDE68F46764}"/>
              </a:ext>
            </a:extLst>
          </p:cNvPr>
          <p:cNvSpPr/>
          <p:nvPr/>
        </p:nvSpPr>
        <p:spPr>
          <a:xfrm>
            <a:off x="5462546" y="5842033"/>
            <a:ext cx="4789037" cy="41424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fr-FR" sz="1600" dirty="0" smtClean="0">
                <a:solidFill>
                  <a:srgbClr val="440000"/>
                </a:solidFill>
                <a:latin typeface="Century Gothic" panose="020B0502020202020204" pitchFamily="34" charset="0"/>
              </a:rPr>
              <a:t>Contactez-nous </a:t>
            </a:r>
            <a:r>
              <a:rPr lang="fr-FR" sz="1600" dirty="0" smtClean="0">
                <a:solidFill>
                  <a:srgbClr val="440000"/>
                </a:solidFill>
                <a:latin typeface="Century Gothic" panose="020B0502020202020204" pitchFamily="34" charset="0"/>
              </a:rPr>
              <a:t>dès aujourd’hui si vous êtes intéressé </a:t>
            </a:r>
            <a:r>
              <a:rPr lang="en-US" sz="1600" dirty="0" smtClean="0">
                <a:solidFill>
                  <a:srgbClr val="440000"/>
                </a:solidFill>
                <a:latin typeface="Century Gothic" panose="020B0502020202020204" pitchFamily="34" charset="0"/>
              </a:rPr>
              <a:t>: </a:t>
            </a:r>
            <a:r>
              <a:rPr lang="en-US" sz="1600" dirty="0">
                <a:solidFill>
                  <a:srgbClr val="166232"/>
                </a:solidFill>
                <a:latin typeface="Century Gothic" panose="020B0502020202020204" pitchFamily="34" charset="0"/>
              </a:rPr>
              <a:t>icomosga2020.org</a:t>
            </a:r>
          </a:p>
          <a:p>
            <a:r>
              <a:rPr lang="en-US" sz="2000" dirty="0">
                <a:solidFill>
                  <a:srgbClr val="440000"/>
                </a:solidFill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77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501146" y="478466"/>
            <a:ext cx="7009831" cy="540909"/>
          </a:xfrm>
        </p:spPr>
        <p:txBody>
          <a:bodyPr/>
          <a:lstStyle/>
          <a:p>
            <a:pPr algn="l"/>
            <a:r>
              <a:rPr lang="en-US" b="0" dirty="0" err="1">
                <a:solidFill>
                  <a:srgbClr val="166232"/>
                </a:solidFill>
                <a:latin typeface="Century Gothic" panose="020B0502020202020204" pitchFamily="34" charset="0"/>
              </a:rPr>
              <a:t>Partenaires</a:t>
            </a:r>
            <a:r>
              <a:rPr lang="en-US" b="0" dirty="0">
                <a:solidFill>
                  <a:srgbClr val="166232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rgbClr val="166232"/>
                </a:solidFill>
                <a:latin typeface="Century Gothic" panose="020B0502020202020204" pitchFamily="34" charset="0"/>
              </a:rPr>
              <a:t>Stratégiques</a:t>
            </a:r>
            <a:endParaRPr lang="en-US" b="0" dirty="0">
              <a:solidFill>
                <a:srgbClr val="16623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8" name="Picture 27" descr="A view of a river&#10;&#10;Description automatically generated">
            <a:extLst>
              <a:ext uri="{FF2B5EF4-FFF2-40B4-BE49-F238E27FC236}">
                <a16:creationId xmlns:a16="http://schemas.microsoft.com/office/drawing/2014/main" xmlns="" id="{349ACE86-31B4-44EB-A24A-FAC9AC933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8" r="54881"/>
          <a:stretch/>
        </p:blipFill>
        <p:spPr bwMode="auto">
          <a:xfrm>
            <a:off x="14288" y="0"/>
            <a:ext cx="4713286" cy="685800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DEE8ACC1-2111-471D-B573-E2AF4D94FA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163" y="1189727"/>
            <a:ext cx="2110895" cy="1014771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1AC48A1D-D037-44A0-BD23-01CD484D30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954" y="2462797"/>
            <a:ext cx="1403427" cy="6362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37448D4-A484-442E-8997-9B11ACA1A4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6061" y="1264400"/>
            <a:ext cx="1801369" cy="7642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A55D50A-F17C-4F54-A8A4-FFDBB6B496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823" y="2219512"/>
            <a:ext cx="1062212" cy="947853"/>
          </a:xfrm>
          <a:prstGeom prst="rect">
            <a:avLst/>
          </a:prstGeom>
        </p:spPr>
      </p:pic>
      <p:pic>
        <p:nvPicPr>
          <p:cNvPr id="22" name="Picture 21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739DB0BC-F08B-47C1-A41B-61075D31B1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020" y="3670134"/>
            <a:ext cx="1241173" cy="56599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0D5DBF3-DD45-4AD7-A52E-15EF88C2A2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533" y="2446928"/>
            <a:ext cx="1174897" cy="493019"/>
          </a:xfrm>
          <a:prstGeom prst="rect">
            <a:avLst/>
          </a:prstGeom>
        </p:spPr>
      </p:pic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500D213-3931-4C4D-B1E0-65E63D72F49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91" y="3507217"/>
            <a:ext cx="826160" cy="9638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EBE4D0D-0276-4FBD-A2CA-D3E9580E25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517" y="4793457"/>
            <a:ext cx="697740" cy="603663"/>
          </a:xfrm>
          <a:prstGeom prst="rect">
            <a:avLst/>
          </a:prstGeom>
        </p:spPr>
      </p:pic>
      <p:pic>
        <p:nvPicPr>
          <p:cNvPr id="35" name="Picture 34" descr="A close up of a sign&#10;&#10;Description automatically generated">
            <a:extLst>
              <a:ext uri="{FF2B5EF4-FFF2-40B4-BE49-F238E27FC236}">
                <a16:creationId xmlns:a16="http://schemas.microsoft.com/office/drawing/2014/main" xmlns="" id="{5FE413B5-03BF-4B6F-AA48-E14684B6BB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020" y="4888955"/>
            <a:ext cx="1803909" cy="469060"/>
          </a:xfrm>
          <a:prstGeom prst="rect">
            <a:avLst/>
          </a:prstGeom>
        </p:spPr>
      </p:pic>
      <p:pic>
        <p:nvPicPr>
          <p:cNvPr id="37" name="Picture 36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0567340-2962-4877-BC43-98BED53739E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044" y="4471070"/>
            <a:ext cx="1693186" cy="1197973"/>
          </a:xfrm>
          <a:prstGeom prst="rect">
            <a:avLst/>
          </a:prstGeom>
        </p:spPr>
      </p:pic>
      <p:pic>
        <p:nvPicPr>
          <p:cNvPr id="39" name="Picture 3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4CD7C892-8BE3-4456-B5C7-9DA1275536C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345" y="4923975"/>
            <a:ext cx="1471166" cy="437906"/>
          </a:xfrm>
          <a:prstGeom prst="rect">
            <a:avLst/>
          </a:prstGeom>
        </p:spPr>
      </p:pic>
      <p:pic>
        <p:nvPicPr>
          <p:cNvPr id="41" name="Picture 40" descr="A picture containing ax, pinwheel&#10;&#10;Description automatically generated">
            <a:extLst>
              <a:ext uri="{FF2B5EF4-FFF2-40B4-BE49-F238E27FC236}">
                <a16:creationId xmlns:a16="http://schemas.microsoft.com/office/drawing/2014/main" xmlns="" id="{3239B73A-AD75-40F0-8168-8BF9199C3FF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364" y="5641225"/>
            <a:ext cx="891926" cy="891926"/>
          </a:xfrm>
          <a:prstGeom prst="rect">
            <a:avLst/>
          </a:prstGeom>
        </p:spPr>
      </p:pic>
      <p:pic>
        <p:nvPicPr>
          <p:cNvPr id="43" name="Picture 42" descr="A close up of a sign&#10;&#10;Description automatically generated">
            <a:extLst>
              <a:ext uri="{FF2B5EF4-FFF2-40B4-BE49-F238E27FC236}">
                <a16:creationId xmlns:a16="http://schemas.microsoft.com/office/drawing/2014/main" xmlns="" id="{034684C6-F306-4896-B793-5A0DBB1B638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135" y="5840315"/>
            <a:ext cx="556952" cy="57258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B4F0CAA4-572C-4CBD-A396-E2B7D84F6D1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30265" y="5980071"/>
            <a:ext cx="1579489" cy="246397"/>
          </a:xfrm>
          <a:prstGeom prst="rect">
            <a:avLst/>
          </a:prstGeom>
        </p:spPr>
      </p:pic>
      <p:pic>
        <p:nvPicPr>
          <p:cNvPr id="50" name="Picture 4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58CB2B6-344C-48B5-9870-BC3F3E84F6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108" y="5981852"/>
            <a:ext cx="2093203" cy="489232"/>
          </a:xfrm>
          <a:prstGeom prst="rect">
            <a:avLst/>
          </a:prstGeom>
        </p:spPr>
      </p:pic>
      <p:pic>
        <p:nvPicPr>
          <p:cNvPr id="56" name="Picture 5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A0A57FE9-C80C-415F-8A94-6C7A0D80B77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639" y="3545692"/>
            <a:ext cx="544580" cy="79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7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n old stone building&#10;&#10;Description automatically generated">
            <a:extLst>
              <a:ext uri="{FF2B5EF4-FFF2-40B4-BE49-F238E27FC236}">
                <a16:creationId xmlns:a16="http://schemas.microsoft.com/office/drawing/2014/main" xmlns="" id="{D52AFB58-E0EF-48B5-B58A-F871F23AE7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295775" cy="6858000"/>
          </a:xfrm>
          <a:prstGeom prst="rect">
            <a:avLst/>
          </a:prstGeom>
        </p:spPr>
      </p:pic>
      <p:pic>
        <p:nvPicPr>
          <p:cNvPr id="41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97F03C6E-6A15-4AA8-9EB5-CED1EA952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1167" y="5240310"/>
            <a:ext cx="1275027" cy="161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Placeholder 1">
            <a:extLst>
              <a:ext uri="{FF2B5EF4-FFF2-40B4-BE49-F238E27FC236}">
                <a16:creationId xmlns="" xmlns:a16="http://schemas.microsoft.com/office/drawing/2014/main" id="{8FD9DFD6-F415-41B0-8D6D-B0EAEA9DE0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33313" y="592736"/>
            <a:ext cx="7009831" cy="540909"/>
          </a:xfrm>
        </p:spPr>
        <p:txBody>
          <a:bodyPr/>
          <a:lstStyle/>
          <a:p>
            <a:pPr algn="l"/>
            <a:r>
              <a:rPr lang="en-US" b="0" dirty="0" smtClean="0">
                <a:solidFill>
                  <a:srgbClr val="166232"/>
                </a:solidFill>
                <a:latin typeface="Century Gothic" panose="020B0502020202020204" pitchFamily="34" charset="0"/>
              </a:rPr>
              <a:t>Dates-</a:t>
            </a:r>
            <a:r>
              <a:rPr lang="en-US" b="0" dirty="0" err="1" smtClean="0">
                <a:solidFill>
                  <a:srgbClr val="166232"/>
                </a:solidFill>
                <a:latin typeface="Century Gothic" panose="020B0502020202020204" pitchFamily="34" charset="0"/>
              </a:rPr>
              <a:t>clés</a:t>
            </a:r>
            <a:endParaRPr lang="en-US" b="0" dirty="0">
              <a:solidFill>
                <a:srgbClr val="166232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A67642F-9337-45F0-A744-294F1CD86887}"/>
              </a:ext>
            </a:extLst>
          </p:cNvPr>
          <p:cNvSpPr txBox="1"/>
          <p:nvPr/>
        </p:nvSpPr>
        <p:spPr>
          <a:xfrm>
            <a:off x="5129004" y="1217803"/>
            <a:ext cx="5985464" cy="41896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fr-FR" sz="1400" dirty="0">
                <a:latin typeface="Century Gothic" panose="020B0502020202020204" pitchFamily="34" charset="0"/>
              </a:rPr>
              <a:t>2 octobre </a:t>
            </a:r>
            <a:r>
              <a:rPr lang="fr-FR" sz="1400" dirty="0" smtClean="0">
                <a:latin typeface="Century Gothic" panose="020B0502020202020204" pitchFamily="34" charset="0"/>
              </a:rPr>
              <a:t>2019 : </a:t>
            </a:r>
            <a:r>
              <a:rPr lang="fr-FR" sz="1400" dirty="0">
                <a:latin typeface="Century Gothic" panose="020B0502020202020204" pitchFamily="34" charset="0"/>
              </a:rPr>
              <a:t>ouverture de l’appel à communications au </a:t>
            </a:r>
            <a:r>
              <a:rPr lang="fr-FR" sz="1400" dirty="0" smtClean="0">
                <a:latin typeface="Century Gothic" panose="020B0502020202020204" pitchFamily="34" charset="0"/>
              </a:rPr>
              <a:t>Symposium </a:t>
            </a:r>
            <a:r>
              <a:rPr lang="fr-FR" sz="1400" dirty="0">
                <a:latin typeface="Century Gothic" panose="020B0502020202020204" pitchFamily="34" charset="0"/>
              </a:rPr>
              <a:t>scientifique (SS) </a:t>
            </a:r>
          </a:p>
          <a:p>
            <a:endParaRPr lang="fr-FR" sz="1400" dirty="0">
              <a:latin typeface="Century Gothic" panose="020B0502020202020204" pitchFamily="34" charset="0"/>
            </a:endParaRPr>
          </a:p>
          <a:p>
            <a:r>
              <a:rPr lang="fr-FR" sz="1400" dirty="0">
                <a:latin typeface="Century Gothic" panose="020B0502020202020204" pitchFamily="34" charset="0"/>
              </a:rPr>
              <a:t>4 novembre </a:t>
            </a:r>
            <a:r>
              <a:rPr lang="fr-FR" sz="1400" dirty="0" smtClean="0">
                <a:latin typeface="Century Gothic" panose="020B0502020202020204" pitchFamily="34" charset="0"/>
              </a:rPr>
              <a:t>: </a:t>
            </a:r>
            <a:r>
              <a:rPr lang="fr-FR" sz="1400" dirty="0" smtClean="0">
                <a:latin typeface="Century Gothic" panose="020B0502020202020204" pitchFamily="34" charset="0"/>
              </a:rPr>
              <a:t>ouverture </a:t>
            </a:r>
            <a:r>
              <a:rPr lang="fr-FR" sz="1400" dirty="0">
                <a:latin typeface="Century Gothic" panose="020B0502020202020204" pitchFamily="34" charset="0"/>
              </a:rPr>
              <a:t>de l’inscription à l’AG2020 au tarif préférentiel;</a:t>
            </a:r>
            <a:r>
              <a:rPr lang="en-US" sz="1600" dirty="0">
                <a:latin typeface="Century Gothic" panose="020B0502020202020204" pitchFamily="34" charset="0"/>
              </a:rPr>
              <a:t/>
            </a:r>
            <a:br>
              <a:rPr lang="en-US" sz="1600" dirty="0">
                <a:latin typeface="Century Gothic" panose="020B0502020202020204" pitchFamily="34" charset="0"/>
              </a:rPr>
            </a:br>
            <a:endParaRPr lang="en-US" sz="1600" dirty="0">
              <a:latin typeface="Century Gothic" panose="020B0502020202020204" pitchFamily="34" charset="0"/>
            </a:endParaRPr>
          </a:p>
          <a:p>
            <a:r>
              <a:rPr lang="fr-FR" sz="1400" b="1" i="1" dirty="0">
                <a:latin typeface="Century Gothic" panose="020B0502020202020204" pitchFamily="34" charset="0"/>
              </a:rPr>
              <a:t>6</a:t>
            </a:r>
            <a:r>
              <a:rPr lang="fr-FR" sz="1400" b="1" i="1" dirty="0" smtClean="0">
                <a:latin typeface="Century Gothic" panose="020B0502020202020204" pitchFamily="34" charset="0"/>
              </a:rPr>
              <a:t> </a:t>
            </a:r>
            <a:r>
              <a:rPr lang="fr-FR" sz="1400" b="1" i="1" dirty="0">
                <a:latin typeface="Century Gothic" panose="020B0502020202020204" pitchFamily="34" charset="0"/>
              </a:rPr>
              <a:t>janvier </a:t>
            </a:r>
            <a:r>
              <a:rPr lang="fr-FR" sz="1400" b="1" i="1" dirty="0" smtClean="0">
                <a:latin typeface="Century Gothic" panose="020B0502020202020204" pitchFamily="34" charset="0"/>
              </a:rPr>
              <a:t>2020 : </a:t>
            </a:r>
            <a:r>
              <a:rPr lang="fr-FR" sz="1400" b="1" i="1" dirty="0">
                <a:latin typeface="Century Gothic" panose="020B0502020202020204" pitchFamily="34" charset="0"/>
              </a:rPr>
              <a:t>fermeture de l’appel à communications au </a:t>
            </a:r>
            <a:r>
              <a:rPr lang="fr-FR" sz="1400" b="1" i="1" dirty="0" smtClean="0">
                <a:latin typeface="Century Gothic" panose="020B0502020202020204" pitchFamily="34" charset="0"/>
              </a:rPr>
              <a:t>SS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/>
            </a:r>
            <a:br>
              <a:rPr lang="en-US" sz="1400" dirty="0">
                <a:latin typeface="Century Gothic" panose="020B0502020202020204" pitchFamily="34" charset="0"/>
              </a:rPr>
            </a:br>
            <a:r>
              <a:rPr lang="fr-FR" sz="1400" dirty="0" smtClean="0">
                <a:latin typeface="Century Gothic" panose="020B0502020202020204" pitchFamily="34" charset="0"/>
              </a:rPr>
              <a:t>29 </a:t>
            </a:r>
            <a:r>
              <a:rPr lang="fr-FR" sz="1400" dirty="0">
                <a:latin typeface="Century Gothic" panose="020B0502020202020204" pitchFamily="34" charset="0"/>
              </a:rPr>
              <a:t>avril </a:t>
            </a:r>
            <a:r>
              <a:rPr lang="fr-FR" sz="1400" dirty="0" smtClean="0">
                <a:latin typeface="Century Gothic" panose="020B0502020202020204" pitchFamily="34" charset="0"/>
              </a:rPr>
              <a:t>2020 : </a:t>
            </a:r>
            <a:r>
              <a:rPr lang="fr-FR" sz="1400" dirty="0" smtClean="0">
                <a:latin typeface="Century Gothic" panose="020B0502020202020204" pitchFamily="34" charset="0"/>
              </a:rPr>
              <a:t>les </a:t>
            </a:r>
            <a:r>
              <a:rPr lang="fr-FR" sz="1400" dirty="0" smtClean="0">
                <a:latin typeface="Century Gothic" panose="020B0502020202020204" pitchFamily="34" charset="0"/>
              </a:rPr>
              <a:t>auteurs </a:t>
            </a:r>
            <a:r>
              <a:rPr lang="fr-FR" sz="1400" dirty="0">
                <a:latin typeface="Century Gothic" panose="020B0502020202020204" pitchFamily="34" charset="0"/>
              </a:rPr>
              <a:t>des propositions </a:t>
            </a:r>
            <a:r>
              <a:rPr lang="fr-FR" sz="1400" dirty="0" smtClean="0">
                <a:latin typeface="Century Gothic" panose="020B0502020202020204" pitchFamily="34" charset="0"/>
              </a:rPr>
              <a:t>retenues pour le SS </a:t>
            </a:r>
            <a:r>
              <a:rPr lang="fr-FR" sz="1400" dirty="0">
                <a:latin typeface="Century Gothic" panose="020B0502020202020204" pitchFamily="34" charset="0"/>
              </a:rPr>
              <a:t>seront informés (première ronde</a:t>
            </a:r>
            <a:r>
              <a:rPr lang="fr-FR" sz="1400" dirty="0" smtClean="0">
                <a:latin typeface="Century Gothic" panose="020B0502020202020204" pitchFamily="34" charset="0"/>
              </a:rPr>
              <a:t>)</a:t>
            </a:r>
          </a:p>
          <a:p>
            <a:endParaRPr lang="fr-FR" sz="1400" dirty="0">
              <a:latin typeface="Century Gothic" panose="020B0502020202020204" pitchFamily="34" charset="0"/>
            </a:endParaRPr>
          </a:p>
          <a:p>
            <a:r>
              <a:rPr lang="fr-FR" sz="1400" dirty="0">
                <a:latin typeface="Century Gothic" panose="020B0502020202020204" pitchFamily="34" charset="0"/>
              </a:rPr>
              <a:t>Mai </a:t>
            </a:r>
            <a:r>
              <a:rPr lang="fr-FR" sz="1400" dirty="0" smtClean="0">
                <a:latin typeface="Century Gothic" panose="020B0502020202020204" pitchFamily="34" charset="0"/>
              </a:rPr>
              <a:t>2020 : </a:t>
            </a:r>
            <a:r>
              <a:rPr lang="fr-FR" sz="1400" dirty="0">
                <a:latin typeface="Century Gothic" panose="020B0502020202020204" pitchFamily="34" charset="0"/>
              </a:rPr>
              <a:t>publication du programme préliminaire du </a:t>
            </a:r>
            <a:r>
              <a:rPr lang="fr-FR" sz="1400" dirty="0" smtClean="0">
                <a:latin typeface="Century Gothic" panose="020B0502020202020204" pitchFamily="34" charset="0"/>
              </a:rPr>
              <a:t>SS</a:t>
            </a:r>
          </a:p>
          <a:p>
            <a:endParaRPr lang="fr-FR" sz="1400" dirty="0">
              <a:latin typeface="Century Gothic" panose="020B0502020202020204" pitchFamily="34" charset="0"/>
            </a:endParaRPr>
          </a:p>
          <a:p>
            <a:r>
              <a:rPr lang="fr-FR" sz="1400" b="1" i="1" dirty="0">
                <a:latin typeface="Century Gothic" panose="020B0502020202020204" pitchFamily="34" charset="0"/>
              </a:rPr>
              <a:t>3 juin </a:t>
            </a:r>
            <a:r>
              <a:rPr lang="fr-FR" sz="1400" b="1" i="1" dirty="0" smtClean="0">
                <a:latin typeface="Century Gothic" panose="020B0502020202020204" pitchFamily="34" charset="0"/>
              </a:rPr>
              <a:t>2020 : </a:t>
            </a:r>
            <a:r>
              <a:rPr lang="fr-FR" sz="1400" b="1" i="1" dirty="0">
                <a:latin typeface="Century Gothic" panose="020B0502020202020204" pitchFamily="34" charset="0"/>
              </a:rPr>
              <a:t>dernier jour pour les inscriptions au tarif préférentiel</a:t>
            </a:r>
            <a:r>
              <a:rPr lang="en-US" sz="1400" dirty="0" smtClean="0">
                <a:latin typeface="Century Gothic" panose="020B0502020202020204" pitchFamily="34" charset="0"/>
              </a:rPr>
              <a:t/>
            </a:r>
            <a:br>
              <a:rPr lang="en-US" sz="1400" dirty="0" smtClean="0">
                <a:latin typeface="Century Gothic" panose="020B0502020202020204" pitchFamily="34" charset="0"/>
              </a:rPr>
            </a:br>
            <a:endParaRPr lang="en-US" sz="1400" dirty="0" smtClean="0">
              <a:latin typeface="Century Gothic" panose="020B0502020202020204" pitchFamily="34" charset="0"/>
            </a:endParaRPr>
          </a:p>
          <a:p>
            <a:r>
              <a:rPr lang="fr-FR" sz="1400" dirty="0" smtClean="0">
                <a:latin typeface="Century Gothic" panose="020B0502020202020204" pitchFamily="34" charset="0"/>
              </a:rPr>
              <a:t>Du 4 </a:t>
            </a:r>
            <a:r>
              <a:rPr lang="fr-FR" sz="1400" dirty="0">
                <a:latin typeface="Century Gothic" panose="020B0502020202020204" pitchFamily="34" charset="0"/>
              </a:rPr>
              <a:t>juin au 29 septembre </a:t>
            </a:r>
            <a:r>
              <a:rPr lang="fr-FR" sz="1400" dirty="0" smtClean="0">
                <a:latin typeface="Century Gothic" panose="020B0502020202020204" pitchFamily="34" charset="0"/>
              </a:rPr>
              <a:t>2020 : </a:t>
            </a:r>
            <a:r>
              <a:rPr lang="fr-FR" sz="1400" dirty="0">
                <a:latin typeface="Century Gothic" panose="020B0502020202020204" pitchFamily="34" charset="0"/>
              </a:rPr>
              <a:t>inscriptions au tarif régulier</a:t>
            </a:r>
            <a:r>
              <a:rPr lang="en-US" sz="1400" dirty="0" smtClean="0">
                <a:latin typeface="Century Gothic" panose="020B0502020202020204" pitchFamily="34" charset="0"/>
              </a:rPr>
              <a:t/>
            </a:r>
            <a:br>
              <a:rPr lang="en-US" sz="1400" dirty="0" smtClean="0">
                <a:latin typeface="Century Gothic" panose="020B0502020202020204" pitchFamily="34" charset="0"/>
              </a:rPr>
            </a:br>
            <a:endParaRPr lang="en-US" sz="1400" dirty="0" smtClean="0">
              <a:latin typeface="Century Gothic" panose="020B0502020202020204" pitchFamily="34" charset="0"/>
            </a:endParaRPr>
          </a:p>
          <a:p>
            <a:r>
              <a:rPr lang="fr-FR" sz="1400" b="1" i="1" dirty="0" smtClean="0">
                <a:latin typeface="Century Gothic" panose="020B0502020202020204" pitchFamily="34" charset="0"/>
              </a:rPr>
              <a:t>31 </a:t>
            </a:r>
            <a:r>
              <a:rPr lang="fr-FR" sz="1400" b="1" i="1" dirty="0">
                <a:latin typeface="Century Gothic" panose="020B0502020202020204" pitchFamily="34" charset="0"/>
              </a:rPr>
              <a:t>juillet </a:t>
            </a:r>
            <a:r>
              <a:rPr lang="fr-FR" sz="1400" b="1" i="1" dirty="0" smtClean="0">
                <a:latin typeface="Century Gothic" panose="020B0502020202020204" pitchFamily="34" charset="0"/>
              </a:rPr>
              <a:t>2020 : </a:t>
            </a:r>
            <a:r>
              <a:rPr lang="fr-FR" sz="1400" b="1" i="1" dirty="0">
                <a:latin typeface="Century Gothic" panose="020B0502020202020204" pitchFamily="34" charset="0"/>
              </a:rPr>
              <a:t>date limite d’inscription pour les conférenciers du SS </a:t>
            </a:r>
            <a:r>
              <a:rPr lang="en-US" sz="1400" dirty="0" smtClean="0">
                <a:latin typeface="Century Gothic" panose="020B0502020202020204" pitchFamily="34" charset="0"/>
              </a:rPr>
              <a:t/>
            </a:r>
            <a:br>
              <a:rPr lang="en-US" sz="1400" dirty="0" smtClean="0">
                <a:latin typeface="Century Gothic" panose="020B0502020202020204" pitchFamily="34" charset="0"/>
              </a:rPr>
            </a:br>
            <a:endParaRPr lang="en-US" sz="1400" dirty="0" smtClean="0">
              <a:latin typeface="Century Gothic" panose="020B0502020202020204" pitchFamily="34" charset="0"/>
            </a:endParaRPr>
          </a:p>
          <a:p>
            <a:r>
              <a:rPr lang="fr-FR" sz="1400" dirty="0" smtClean="0">
                <a:latin typeface="Century Gothic" panose="020B0502020202020204" pitchFamily="34" charset="0"/>
              </a:rPr>
              <a:t>Août </a:t>
            </a:r>
            <a:r>
              <a:rPr lang="fr-FR" sz="1400" dirty="0" smtClean="0">
                <a:latin typeface="Century Gothic" panose="020B0502020202020204" pitchFamily="34" charset="0"/>
              </a:rPr>
              <a:t>2020 : </a:t>
            </a:r>
            <a:r>
              <a:rPr lang="fr-FR" sz="1400" dirty="0">
                <a:latin typeface="Century Gothic" panose="020B0502020202020204" pitchFamily="34" charset="0"/>
              </a:rPr>
              <a:t>Publication du programme révisé du SS</a:t>
            </a:r>
            <a:r>
              <a:rPr lang="en-US" sz="1400" dirty="0" smtClean="0">
                <a:latin typeface="Century Gothic" panose="020B0502020202020204" pitchFamily="34" charset="0"/>
              </a:rPr>
              <a:t/>
            </a:r>
            <a:br>
              <a:rPr lang="en-US" sz="1400" dirty="0" smtClean="0">
                <a:latin typeface="Century Gothic" panose="020B0502020202020204" pitchFamily="34" charset="0"/>
              </a:rPr>
            </a:br>
            <a:endParaRPr lang="en-US" sz="1400" dirty="0" smtClean="0">
              <a:latin typeface="Century Gothic" panose="020B0502020202020204" pitchFamily="34" charset="0"/>
            </a:endParaRPr>
          </a:p>
          <a:p>
            <a:r>
              <a:rPr lang="fr-FR" sz="1400" b="1" i="1" dirty="0" smtClean="0">
                <a:latin typeface="Century Gothic" panose="020B0502020202020204" pitchFamily="34" charset="0"/>
              </a:rPr>
              <a:t>Du 1</a:t>
            </a:r>
            <a:r>
              <a:rPr lang="fr-FR" sz="1400" b="1" i="1" baseline="30000" dirty="0" smtClean="0">
                <a:latin typeface="Century Gothic" panose="020B0502020202020204" pitchFamily="34" charset="0"/>
              </a:rPr>
              <a:t>er</a:t>
            </a:r>
            <a:r>
              <a:rPr lang="fr-FR" sz="1400" b="1" i="1" dirty="0" smtClean="0">
                <a:latin typeface="Century Gothic" panose="020B0502020202020204" pitchFamily="34" charset="0"/>
              </a:rPr>
              <a:t> au </a:t>
            </a:r>
            <a:r>
              <a:rPr lang="fr-FR" sz="1400" b="1" i="1" dirty="0">
                <a:latin typeface="Century Gothic" panose="020B0502020202020204" pitchFamily="34" charset="0"/>
              </a:rPr>
              <a:t>10 octobre </a:t>
            </a:r>
            <a:r>
              <a:rPr lang="fr-FR" sz="1400" b="1" i="1" dirty="0" smtClean="0">
                <a:latin typeface="Century Gothic" panose="020B0502020202020204" pitchFamily="34" charset="0"/>
              </a:rPr>
              <a:t>2020 : </a:t>
            </a:r>
            <a:r>
              <a:rPr lang="fr-FR" sz="1400" b="1" i="1" dirty="0">
                <a:latin typeface="Century Gothic" panose="020B0502020202020204" pitchFamily="34" charset="0"/>
              </a:rPr>
              <a:t>AG2020</a:t>
            </a:r>
          </a:p>
          <a:p>
            <a:r>
              <a:rPr lang="fr-FR" sz="1400" b="1" i="1" dirty="0" smtClean="0">
                <a:latin typeface="Century Gothic" panose="020B0502020202020204" pitchFamily="34" charset="0"/>
              </a:rPr>
              <a:t>Du 11 </a:t>
            </a:r>
            <a:r>
              <a:rPr lang="fr-FR" sz="1400" b="1" i="1" dirty="0">
                <a:latin typeface="Century Gothic" panose="020B0502020202020204" pitchFamily="34" charset="0"/>
              </a:rPr>
              <a:t>au 20 octobre 2020 : Visites post-conférence 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xmlns="" id="{40A9EB56-1B97-4CF5-973A-B911F2B0BAE5}"/>
              </a:ext>
            </a:extLst>
          </p:cNvPr>
          <p:cNvSpPr txBox="1">
            <a:spLocks/>
          </p:cNvSpPr>
          <p:nvPr/>
        </p:nvSpPr>
        <p:spPr>
          <a:xfrm>
            <a:off x="5218485" y="6270303"/>
            <a:ext cx="4602852" cy="298663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5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smtClean="0">
                <a:solidFill>
                  <a:srgbClr val="166232"/>
                </a:solidFill>
                <a:latin typeface="Century Gothic" panose="020B0502020202020204" pitchFamily="34" charset="0"/>
              </a:rPr>
              <a:t>icomosga2020.org</a:t>
            </a:r>
            <a:endParaRPr lang="en-US" sz="2000" b="0" dirty="0">
              <a:solidFill>
                <a:srgbClr val="16623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21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ody of water&#10;&#10;Description automatically generated">
            <a:extLst>
              <a:ext uri="{FF2B5EF4-FFF2-40B4-BE49-F238E27FC236}">
                <a16:creationId xmlns="" xmlns:a16="http://schemas.microsoft.com/office/drawing/2014/main" id="{E0A09697-104B-4843-A184-A044A1A006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433888" cy="685800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182168" y="614002"/>
            <a:ext cx="7009831" cy="540909"/>
          </a:xfrm>
        </p:spPr>
        <p:txBody>
          <a:bodyPr/>
          <a:lstStyle/>
          <a:p>
            <a:pPr algn="l"/>
            <a:r>
              <a:rPr lang="en-US" b="0" dirty="0" smtClean="0">
                <a:solidFill>
                  <a:srgbClr val="166232"/>
                </a:solidFill>
                <a:latin typeface="Century Gothic" panose="020B0502020202020204" pitchFamily="34" charset="0"/>
              </a:rPr>
              <a:t>Un </a:t>
            </a:r>
            <a:r>
              <a:rPr lang="en-US" b="0" dirty="0" err="1" smtClean="0">
                <a:solidFill>
                  <a:srgbClr val="166232"/>
                </a:solidFill>
                <a:latin typeface="Century Gothic" panose="020B0502020202020204" pitchFamily="34" charset="0"/>
              </a:rPr>
              <a:t>héritage</a:t>
            </a:r>
            <a:r>
              <a:rPr lang="en-US" b="0" dirty="0" smtClean="0">
                <a:solidFill>
                  <a:srgbClr val="166232"/>
                </a:solidFill>
                <a:latin typeface="Century Gothic" panose="020B0502020202020204" pitchFamily="34" charset="0"/>
              </a:rPr>
              <a:t> durable</a:t>
            </a:r>
            <a:endParaRPr lang="en-US" b="0" dirty="0">
              <a:solidFill>
                <a:srgbClr val="166232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82169" y="1247154"/>
            <a:ext cx="7009830" cy="41424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fr-FR" sz="2000" dirty="0">
                <a:solidFill>
                  <a:srgbClr val="440000"/>
                </a:solidFill>
                <a:latin typeface="Century Gothic" panose="020B0502020202020204" pitchFamily="34" charset="0"/>
              </a:rPr>
              <a:t>pour le patrimoine culturel des communautés </a:t>
            </a:r>
            <a:r>
              <a:rPr lang="fr-FR" sz="2000" dirty="0" smtClean="0">
                <a:solidFill>
                  <a:srgbClr val="440000"/>
                </a:solidFill>
                <a:latin typeface="Century Gothic" panose="020B0502020202020204" pitchFamily="34" charset="0"/>
              </a:rPr>
              <a:t>de l’Australie </a:t>
            </a:r>
            <a:r>
              <a:rPr lang="fr-FR" sz="2000" dirty="0">
                <a:solidFill>
                  <a:srgbClr val="440000"/>
                </a:solidFill>
                <a:latin typeface="Century Gothic" panose="020B0502020202020204" pitchFamily="34" charset="0"/>
              </a:rPr>
              <a:t>et d’ailleurs </a:t>
            </a:r>
            <a:endParaRPr lang="en-US" sz="2000" dirty="0">
              <a:solidFill>
                <a:srgbClr val="44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182169" y="2220686"/>
            <a:ext cx="5428997" cy="41896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342900" indent="-342900">
              <a:spcBef>
                <a:spcPts val="484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Réseautage et contacts entre professionnels et propriétaires traditionnels </a:t>
            </a:r>
          </a:p>
          <a:p>
            <a:pPr marL="342900" indent="-342900">
              <a:spcBef>
                <a:spcPts val="484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O</a:t>
            </a:r>
            <a:r>
              <a:rPr lang="fr-FR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ccasions </a:t>
            </a: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d’apprentissage pour les professionnels aussi bien que les étudiants</a:t>
            </a:r>
          </a:p>
          <a:p>
            <a:pPr marL="342900" indent="-342900">
              <a:spcBef>
                <a:spcPts val="484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E</a:t>
            </a:r>
            <a:r>
              <a:rPr lang="fr-FR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change </a:t>
            </a: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de connaissances, d’expériences et de savoir-faire</a:t>
            </a:r>
          </a:p>
          <a:p>
            <a:pPr marL="342900" indent="-342900">
              <a:spcBef>
                <a:spcPts val="484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I</a:t>
            </a:r>
            <a:r>
              <a:rPr lang="fr-FR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ntérêt </a:t>
            </a: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et appui accrus des gouvernements </a:t>
            </a:r>
            <a:r>
              <a:rPr lang="fr-FR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au patrimoine </a:t>
            </a: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culturel </a:t>
            </a:r>
          </a:p>
          <a:p>
            <a:pPr marL="342900" indent="-342900">
              <a:spcBef>
                <a:spcPts val="484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Promotion </a:t>
            </a: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du patrimoine</a:t>
            </a:r>
          </a:p>
          <a:p>
            <a:pPr marL="342900" indent="-342900">
              <a:spcBef>
                <a:spcPts val="484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Mise en avant du </a:t>
            </a: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Parcours Culture-Nature </a:t>
            </a:r>
            <a:endParaRPr lang="fr-FR" sz="1600" dirty="0" smtClean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484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Couverture </a:t>
            </a: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médiatique positive et sensibilisation du public </a:t>
            </a:r>
          </a:p>
          <a:p>
            <a:pPr marL="342900" indent="-342900">
              <a:spcBef>
                <a:spcPts val="484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N</a:t>
            </a:r>
            <a:r>
              <a:rPr lang="fr-FR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ouvel </a:t>
            </a: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élan pour les initiatives citoyennes en faveur du patrimoine</a:t>
            </a:r>
            <a:endParaRPr lang="en-AU" sz="16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ACCC4035-63CB-46B5-9F2B-CC351889B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1167" y="5240310"/>
            <a:ext cx="1275027" cy="161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36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4D51E224-48F8-4D05-BD6B-4A9B7FB4F084}"/>
              </a:ext>
            </a:extLst>
          </p:cNvPr>
          <p:cNvGrpSpPr/>
          <p:nvPr/>
        </p:nvGrpSpPr>
        <p:grpSpPr>
          <a:xfrm>
            <a:off x="3595974" y="1602241"/>
            <a:ext cx="4981098" cy="3331418"/>
            <a:chOff x="3595974" y="1602241"/>
            <a:chExt cx="4981098" cy="3331418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F49F7FAB-4261-4B23-A648-E23E1B67CA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95974" y="1602241"/>
              <a:ext cx="4981098" cy="225774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3C33B167-D65C-4B3B-BD02-4DCAC784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5974" y="3855222"/>
              <a:ext cx="4981098" cy="1078437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554642" y="1408572"/>
            <a:ext cx="5209602" cy="4871487"/>
            <a:chOff x="3554642" y="1501882"/>
            <a:chExt cx="5209602" cy="4871487"/>
          </a:xfrm>
        </p:grpSpPr>
        <p:pic>
          <p:nvPicPr>
            <p:cNvPr id="17" name="Picture 6" descr="Image result for shadow pn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93856" y="5510973"/>
              <a:ext cx="4604289" cy="862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Image result for mac 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4642" y="1501882"/>
              <a:ext cx="5209602" cy="4292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 flipH="1" flipV="1">
              <a:off x="3767222" y="1707112"/>
              <a:ext cx="4803319" cy="2760196"/>
            </a:xfrm>
            <a:prstGeom prst="rect">
              <a:avLst/>
            </a:prstGeom>
            <a:gradFill>
              <a:gsLst>
                <a:gs pos="30000">
                  <a:schemeClr val="tx1">
                    <a:alpha val="11000"/>
                  </a:schemeClr>
                </a:gs>
                <a:gs pos="88000">
                  <a:schemeClr val="bg1">
                    <a:alpha val="60000"/>
                  </a:schemeClr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 Placeholder 1">
            <a:extLst>
              <a:ext uri="{FF2B5EF4-FFF2-40B4-BE49-F238E27FC236}">
                <a16:creationId xmlns="" xmlns:a16="http://schemas.microsoft.com/office/drawing/2014/main" id="{172F0A4A-4C5B-43E5-982B-EECF105631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78086"/>
            <a:ext cx="12191999" cy="540909"/>
          </a:xfrm>
        </p:spPr>
        <p:txBody>
          <a:bodyPr/>
          <a:lstStyle/>
          <a:p>
            <a:r>
              <a:rPr lang="en-US" b="0" dirty="0">
                <a:solidFill>
                  <a:srgbClr val="166232"/>
                </a:solidFill>
                <a:latin typeface="Century Gothic" panose="020B0502020202020204" pitchFamily="34" charset="0"/>
              </a:rPr>
              <a:t>icomosga2020.org</a:t>
            </a:r>
          </a:p>
          <a:p>
            <a:r>
              <a:rPr lang="de-DE" b="0" dirty="0">
                <a:solidFill>
                  <a:srgbClr val="166232"/>
                </a:solidFill>
                <a:latin typeface="Century Gothic" panose="020B0502020202020204" pitchFamily="34" charset="0"/>
              </a:rPr>
              <a:t>#icomosga2020</a:t>
            </a:r>
            <a:endParaRPr lang="en-US" b="0" dirty="0">
              <a:solidFill>
                <a:srgbClr val="166232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7F4BA404-7F56-4226-90CE-D5D6635816AA}"/>
              </a:ext>
            </a:extLst>
          </p:cNvPr>
          <p:cNvSpPr/>
          <p:nvPr/>
        </p:nvSpPr>
        <p:spPr>
          <a:xfrm>
            <a:off x="0" y="5970090"/>
            <a:ext cx="12191999" cy="41424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/>
            <a:r>
              <a:rPr lang="fr-FR" sz="2000" dirty="0" smtClean="0">
                <a:solidFill>
                  <a:srgbClr val="440000"/>
                </a:solidFill>
                <a:latin typeface="Century Gothic" panose="020B0502020202020204" pitchFamily="34" charset="0"/>
              </a:rPr>
              <a:t>Manifestez votre </a:t>
            </a:r>
            <a:r>
              <a:rPr lang="fr-FR" sz="2000" dirty="0">
                <a:solidFill>
                  <a:srgbClr val="440000"/>
                </a:solidFill>
                <a:latin typeface="Century Gothic" panose="020B0502020202020204" pitchFamily="34" charset="0"/>
              </a:rPr>
              <a:t>intérêt dès aujourd’hui</a:t>
            </a:r>
            <a:endParaRPr lang="en-US" sz="2000" dirty="0">
              <a:solidFill>
                <a:srgbClr val="44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64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 descr="A picture containing sky, building, outdoor&#10;&#10;Description automatically generated">
            <a:extLst>
              <a:ext uri="{FF2B5EF4-FFF2-40B4-BE49-F238E27FC236}">
                <a16:creationId xmlns="" xmlns:a16="http://schemas.microsoft.com/office/drawing/2014/main" id="{3DD3488F-6FFC-4861-9FD5-92A414D4A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95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182169" y="745394"/>
            <a:ext cx="7009831" cy="540909"/>
          </a:xfrm>
        </p:spPr>
        <p:txBody>
          <a:bodyPr/>
          <a:lstStyle/>
          <a:p>
            <a:pPr algn="l"/>
            <a:r>
              <a:rPr lang="fr-FR" b="0" dirty="0">
                <a:solidFill>
                  <a:srgbClr val="166232"/>
                </a:solidFill>
                <a:latin typeface="Century Gothic" panose="020B0502020202020204" pitchFamily="34" charset="0"/>
              </a:rPr>
              <a:t>Assemblée Générale et Symposium Scientifique 2020</a:t>
            </a:r>
            <a:endParaRPr lang="en-US" b="0" dirty="0">
              <a:solidFill>
                <a:srgbClr val="166232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182169" y="2220686"/>
            <a:ext cx="5428997" cy="41896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Il s’agit de la première </a:t>
            </a:r>
            <a:r>
              <a:rPr lang="fr-FR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Assemblée </a:t>
            </a: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générale </a:t>
            </a:r>
            <a:r>
              <a:rPr lang="fr-FR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d l’ICOMOS </a:t>
            </a: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dans la région de l’Australie et du Pacifique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L’événement bénéficie d’un appui important des secteurs privé et public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Le gouvernement australien et de l’État de la Nouvelle-Galles du Sud nous offrent un soutien financier et logistique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Un programme complet de 10 jours sera offert, comprenant des activités principales de même que plusieurs événements optionnels complémentaires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ACCC4035-63CB-46B5-9F2B-CC351889B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1167" y="5240310"/>
            <a:ext cx="1275027" cy="161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">
            <a:extLst>
              <a:ext uri="{FF2B5EF4-FFF2-40B4-BE49-F238E27FC236}">
                <a16:creationId xmlns="" xmlns:a16="http://schemas.microsoft.com/office/drawing/2014/main" id="{40A9EB56-1B97-4CF5-973A-B911F2B0BAE5}"/>
              </a:ext>
            </a:extLst>
          </p:cNvPr>
          <p:cNvSpPr txBox="1">
            <a:spLocks/>
          </p:cNvSpPr>
          <p:nvPr/>
        </p:nvSpPr>
        <p:spPr>
          <a:xfrm>
            <a:off x="5218485" y="6111676"/>
            <a:ext cx="4602852" cy="298663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5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>
                <a:solidFill>
                  <a:srgbClr val="166232"/>
                </a:solidFill>
                <a:latin typeface="Century Gothic" panose="020B0502020202020204" pitchFamily="34" charset="0"/>
              </a:rPr>
              <a:t>icomosga2020.org</a:t>
            </a:r>
            <a:endParaRPr lang="en-US" sz="2000" b="0" dirty="0">
              <a:solidFill>
                <a:srgbClr val="16623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55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427" y="0"/>
            <a:ext cx="4326904" cy="6853287"/>
          </a:xfrm>
          <a:prstGeom prst="rect">
            <a:avLst/>
          </a:prstGeom>
          <a:noFill/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182168" y="614002"/>
            <a:ext cx="7009831" cy="540909"/>
          </a:xfrm>
        </p:spPr>
        <p:txBody>
          <a:bodyPr/>
          <a:lstStyle/>
          <a:p>
            <a:pPr algn="l"/>
            <a:r>
              <a:rPr lang="en-US" b="0" dirty="0" err="1">
                <a:solidFill>
                  <a:srgbClr val="166232"/>
                </a:solidFill>
                <a:latin typeface="Century Gothic" panose="020B0502020202020204" pitchFamily="34" charset="0"/>
              </a:rPr>
              <a:t>Composantes</a:t>
            </a:r>
            <a:r>
              <a:rPr lang="en-US" b="0" dirty="0">
                <a:solidFill>
                  <a:srgbClr val="166232"/>
                </a:solidFill>
                <a:latin typeface="Century Gothic" panose="020B0502020202020204" pitchFamily="34" charset="0"/>
              </a:rPr>
              <a:t> de l’AG2020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182169" y="1632445"/>
            <a:ext cx="5949252" cy="473103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Bef>
                <a:spcPts val="484"/>
              </a:spcBef>
              <a:spcAft>
                <a:spcPts val="450"/>
              </a:spcAft>
              <a:defRPr/>
            </a:pP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L’AG 2020 (du 1er au 10 octobre 2020) comprendra les 5 composantes suivantes</a:t>
            </a:r>
            <a:r>
              <a:rPr lang="en-US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:</a:t>
            </a:r>
          </a:p>
          <a:p>
            <a:pPr marL="342900" indent="-342900">
              <a:spcBef>
                <a:spcPts val="484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Réunions </a:t>
            </a:r>
            <a:r>
              <a:rPr lang="fr-FR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de travail </a:t>
            </a: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de l’ICOMOS</a:t>
            </a:r>
          </a:p>
          <a:p>
            <a:pPr marL="342900" indent="-342900">
              <a:spcBef>
                <a:spcPts val="484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Forum des jeunes</a:t>
            </a:r>
          </a:p>
          <a:p>
            <a:pPr marL="342900" indent="-342900">
              <a:spcBef>
                <a:spcPts val="484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Exposition patrimoniale</a:t>
            </a:r>
          </a:p>
          <a:p>
            <a:pPr marL="342900" indent="-342900">
              <a:spcBef>
                <a:spcPts val="484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Activités parallèles / excursions</a:t>
            </a:r>
          </a:p>
          <a:p>
            <a:pPr marL="342900" indent="-342900">
              <a:spcBef>
                <a:spcPts val="484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Symposium scientifique</a:t>
            </a:r>
          </a:p>
          <a:p>
            <a:pPr>
              <a:spcBef>
                <a:spcPts val="484"/>
              </a:spcBef>
              <a:spcAft>
                <a:spcPts val="450"/>
              </a:spcAft>
              <a:defRPr/>
            </a:pPr>
            <a:endParaRPr lang="en-US" sz="8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484"/>
              </a:spcBef>
              <a:spcAft>
                <a:spcPts val="450"/>
              </a:spcAft>
              <a:defRPr/>
            </a:pP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L’événement est coordonné par 4 comités</a:t>
            </a:r>
            <a:r>
              <a:rPr lang="en-US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:</a:t>
            </a:r>
          </a:p>
          <a:p>
            <a:pPr marL="342900" indent="-342900">
              <a:spcBef>
                <a:spcPts val="484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Comité organisateur de l’AG2020</a:t>
            </a:r>
          </a:p>
          <a:p>
            <a:pPr marL="342900" indent="-342900">
              <a:spcBef>
                <a:spcPts val="484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Comité exécutif de l’AG2020</a:t>
            </a:r>
          </a:p>
          <a:p>
            <a:pPr marL="342900" indent="-342900">
              <a:spcBef>
                <a:spcPts val="484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Panel autochtone consultatif de l’AG2020</a:t>
            </a:r>
          </a:p>
          <a:p>
            <a:pPr marL="342900" indent="-342900">
              <a:spcBef>
                <a:spcPts val="484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Comité d'examen de la qualité et des risques de l’AG2020 </a:t>
            </a:r>
          </a:p>
        </p:txBody>
      </p:sp>
      <p:pic>
        <p:nvPicPr>
          <p:cNvPr id="22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ACCC4035-63CB-46B5-9F2B-CC351889B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1167" y="5240310"/>
            <a:ext cx="1275027" cy="161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53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man&#10;&#10;Description generated with very high confidence">
            <a:extLst>
              <a:ext uri="{FF2B5EF4-FFF2-40B4-BE49-F238E27FC236}">
                <a16:creationId xmlns="" xmlns:a16="http://schemas.microsoft.com/office/drawing/2014/main" id="{D1F194D4-B723-4698-BDEF-B6EDE2245D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-1" y="0"/>
            <a:ext cx="4295774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182168" y="614002"/>
            <a:ext cx="7009831" cy="540909"/>
          </a:xfrm>
        </p:spPr>
        <p:txBody>
          <a:bodyPr/>
          <a:lstStyle/>
          <a:p>
            <a:pPr algn="l"/>
            <a:r>
              <a:rPr lang="en-US" b="0" dirty="0">
                <a:solidFill>
                  <a:srgbClr val="166232"/>
                </a:solidFill>
                <a:latin typeface="Century Gothic" panose="020B0502020202020204" pitchFamily="34" charset="0"/>
              </a:rPr>
              <a:t>Symposium </a:t>
            </a:r>
            <a:r>
              <a:rPr lang="en-US" b="0" dirty="0" err="1">
                <a:solidFill>
                  <a:srgbClr val="166232"/>
                </a:solidFill>
                <a:latin typeface="Century Gothic" panose="020B0502020202020204" pitchFamily="34" charset="0"/>
              </a:rPr>
              <a:t>Scientifique</a:t>
            </a:r>
            <a:endParaRPr lang="en-US" b="0" dirty="0">
              <a:solidFill>
                <a:srgbClr val="166232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181730" y="1625263"/>
            <a:ext cx="5428997" cy="41896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Le thème de l’AG2020 est « </a:t>
            </a:r>
            <a:r>
              <a:rPr lang="fr-FR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Cultures </a:t>
            </a: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partagées – </a:t>
            </a:r>
            <a:r>
              <a:rPr lang="fr-FR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Patrimoine </a:t>
            </a: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partagé – </a:t>
            </a:r>
            <a:r>
              <a:rPr lang="fr-FR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Responsabilité </a:t>
            </a: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partagée »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L’événement de </a:t>
            </a:r>
            <a:r>
              <a:rPr lang="fr-FR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quatre </a:t>
            </a: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jours comprendra une excursion d’une journée au site du patrimoine mondial des Grandes Montagnes Bleues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Sessions </a:t>
            </a:r>
            <a:r>
              <a:rPr lang="fr-FR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« Propriétaires </a:t>
            </a:r>
            <a:r>
              <a:rPr lang="fr-FR" sz="1600" dirty="0" err="1" smtClean="0">
                <a:solidFill>
                  <a:schemeClr val="accent4"/>
                </a:solidFill>
                <a:latin typeface="Century Gothic" panose="020B0502020202020204" pitchFamily="34" charset="0"/>
              </a:rPr>
              <a:t>tradionnels</a:t>
            </a:r>
            <a:r>
              <a:rPr lang="fr-FR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 » et </a:t>
            </a:r>
            <a:r>
              <a:rPr lang="fr-FR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Parcours </a:t>
            </a: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Nature-Culture </a:t>
            </a:r>
            <a:endParaRPr lang="fr-FR" sz="1600" dirty="0" smtClean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Dr</a:t>
            </a: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. Steve Brown </a:t>
            </a:r>
            <a:r>
              <a:rPr lang="fr-FR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est </a:t>
            </a:r>
            <a:r>
              <a:rPr lang="fr-FR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C</a:t>
            </a:r>
            <a:r>
              <a:rPr lang="fr-FR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o-Président </a:t>
            </a: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australien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Dr</a:t>
            </a: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. Ona Vileikis </a:t>
            </a:r>
            <a:r>
              <a:rPr lang="fr-FR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est </a:t>
            </a:r>
            <a:r>
              <a:rPr lang="fr-FR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C</a:t>
            </a:r>
            <a:r>
              <a:rPr lang="fr-FR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o-Présidente </a:t>
            </a: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internationale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Les thèmes et les volets ont chacun l’appui </a:t>
            </a:r>
            <a:r>
              <a:rPr lang="fr-FR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des </a:t>
            </a:r>
            <a:r>
              <a:rPr lang="fr-FR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C</a:t>
            </a:r>
            <a:r>
              <a:rPr lang="fr-FR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o-Présidents </a:t>
            </a: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australien et international,  et d’un </a:t>
            </a:r>
            <a:r>
              <a:rPr lang="fr-FR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Comité </a:t>
            </a:r>
            <a:endParaRPr lang="fr-FR" sz="16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Les sessions sont organisées selon divers formats, avec plusieurs options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AU" sz="16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ACCC4035-63CB-46B5-9F2B-CC351889B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1167" y="5240310"/>
            <a:ext cx="1275027" cy="161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">
            <a:extLst>
              <a:ext uri="{FF2B5EF4-FFF2-40B4-BE49-F238E27FC236}">
                <a16:creationId xmlns="" xmlns:a16="http://schemas.microsoft.com/office/drawing/2014/main" id="{40A9EB56-1B97-4CF5-973A-B911F2B0BAE5}"/>
              </a:ext>
            </a:extLst>
          </p:cNvPr>
          <p:cNvSpPr txBox="1">
            <a:spLocks/>
          </p:cNvSpPr>
          <p:nvPr/>
        </p:nvSpPr>
        <p:spPr>
          <a:xfrm>
            <a:off x="5218485" y="6111676"/>
            <a:ext cx="4602852" cy="298663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5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>
                <a:solidFill>
                  <a:srgbClr val="166232"/>
                </a:solidFill>
                <a:latin typeface="Century Gothic" panose="020B0502020202020204" pitchFamily="34" charset="0"/>
              </a:rPr>
              <a:t>icomosga2020.org</a:t>
            </a:r>
            <a:endParaRPr lang="en-US" sz="2000" b="0" dirty="0">
              <a:solidFill>
                <a:srgbClr val="16623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33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tanding in a room&#10;&#10;Description generated with high confidence">
            <a:extLst>
              <a:ext uri="{FF2B5EF4-FFF2-40B4-BE49-F238E27FC236}">
                <a16:creationId xmlns="" xmlns:a16="http://schemas.microsoft.com/office/drawing/2014/main" id="{0DC8A826-3A12-4C12-AA3D-F2E8A269F3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295775" cy="68580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182168" y="614002"/>
            <a:ext cx="7009831" cy="540909"/>
          </a:xfrm>
        </p:spPr>
        <p:txBody>
          <a:bodyPr/>
          <a:lstStyle/>
          <a:p>
            <a:pPr algn="l"/>
            <a:r>
              <a:rPr lang="fr-FR" b="0" dirty="0">
                <a:solidFill>
                  <a:srgbClr val="166232"/>
                </a:solidFill>
                <a:latin typeface="Century Gothic" panose="020B0502020202020204" pitchFamily="34" charset="0"/>
              </a:rPr>
              <a:t>Comités scientifiques </a:t>
            </a:r>
            <a:r>
              <a:rPr lang="fr-FR" b="0" dirty="0" smtClean="0">
                <a:solidFill>
                  <a:srgbClr val="166232"/>
                </a:solidFill>
                <a:latin typeface="Century Gothic" panose="020B0502020202020204" pitchFamily="34" charset="0"/>
              </a:rPr>
              <a:t>internationaux </a:t>
            </a:r>
            <a:r>
              <a:rPr lang="fr-FR" b="0" dirty="0">
                <a:solidFill>
                  <a:srgbClr val="166232"/>
                </a:solidFill>
                <a:latin typeface="Century Gothic" panose="020B0502020202020204" pitchFamily="34" charset="0"/>
              </a:rPr>
              <a:t>et Exposition Patrimoniale</a:t>
            </a:r>
            <a:endParaRPr lang="en-US" b="0" dirty="0">
              <a:solidFill>
                <a:srgbClr val="166232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181728" y="2412073"/>
            <a:ext cx="5131505" cy="331692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altLang="en-US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Il existe 28 Comités scientifiques internationaux (CSI) au sein de l’ICOMOS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altLang="en-US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Chacun des CSI sera convié à organiser une </a:t>
            </a:r>
            <a:r>
              <a:rPr lang="fr-FR" altLang="en-US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Assemblée </a:t>
            </a:r>
            <a:r>
              <a:rPr lang="fr-FR" altLang="en-US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générale ou un événement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altLang="en-US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Des visites et/ou excursions seront disponibles pour les délégués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altLang="en-US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Chacun des CSI et des </a:t>
            </a:r>
            <a:r>
              <a:rPr lang="fr-FR" altLang="en-US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Comités </a:t>
            </a:r>
            <a:r>
              <a:rPr lang="fr-FR" altLang="en-US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nationaux fournira du contenu pour l’exposition patrimoniale de 6 jours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altLang="en-US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L’exposition patrimoniale se tiendra du 6 au 10 octobre, à Darling Harbour, et sera ouverte au grand public </a:t>
            </a:r>
          </a:p>
          <a:p>
            <a:pPr marL="285750" indent="-2857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ACCC4035-63CB-46B5-9F2B-CC351889B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1167" y="5240310"/>
            <a:ext cx="1275027" cy="161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">
            <a:extLst>
              <a:ext uri="{FF2B5EF4-FFF2-40B4-BE49-F238E27FC236}">
                <a16:creationId xmlns="" xmlns:a16="http://schemas.microsoft.com/office/drawing/2014/main" id="{40A9EB56-1B97-4CF5-973A-B911F2B0BAE5}"/>
              </a:ext>
            </a:extLst>
          </p:cNvPr>
          <p:cNvSpPr txBox="1">
            <a:spLocks/>
          </p:cNvSpPr>
          <p:nvPr/>
        </p:nvSpPr>
        <p:spPr>
          <a:xfrm>
            <a:off x="5218485" y="6298296"/>
            <a:ext cx="4602852" cy="298663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5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>
                <a:solidFill>
                  <a:srgbClr val="166232"/>
                </a:solidFill>
                <a:latin typeface="Century Gothic" panose="020B0502020202020204" pitchFamily="34" charset="0"/>
              </a:rPr>
              <a:t>icomosga2020.org</a:t>
            </a:r>
            <a:endParaRPr lang="en-US" sz="2000" b="0" dirty="0">
              <a:solidFill>
                <a:srgbClr val="16623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07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sitting, cup, ground&#10;&#10;Description automatically generated">
            <a:extLst>
              <a:ext uri="{FF2B5EF4-FFF2-40B4-BE49-F238E27FC236}">
                <a16:creationId xmlns="" xmlns:a16="http://schemas.microsoft.com/office/drawing/2014/main" id="{8CF87021-28F2-4AD9-BB5F-0BDE0C2192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295775" cy="68580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182169" y="614002"/>
            <a:ext cx="3961832" cy="540909"/>
          </a:xfrm>
        </p:spPr>
        <p:txBody>
          <a:bodyPr/>
          <a:lstStyle/>
          <a:p>
            <a:pPr algn="l"/>
            <a:r>
              <a:rPr lang="en-US" b="0" dirty="0">
                <a:solidFill>
                  <a:srgbClr val="166232"/>
                </a:solidFill>
                <a:latin typeface="Century Gothic" panose="020B0502020202020204" pitchFamily="34" charset="0"/>
              </a:rPr>
              <a:t>Forum des </a:t>
            </a:r>
            <a:r>
              <a:rPr lang="en-US" b="0" dirty="0" err="1">
                <a:solidFill>
                  <a:srgbClr val="166232"/>
                </a:solidFill>
                <a:latin typeface="Century Gothic" panose="020B0502020202020204" pitchFamily="34" charset="0"/>
              </a:rPr>
              <a:t>Jeunes</a:t>
            </a:r>
            <a:endParaRPr lang="en-US" b="0" dirty="0">
              <a:solidFill>
                <a:srgbClr val="166232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182170" y="1561468"/>
            <a:ext cx="5428997" cy="41896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Le Forum des jeunes réunira de 120 à 150 délégués internationaux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Un appui financier sera disponible pour les délégués de pays en voie de développement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Il y aura un programme de 2-3 jours, en amont du </a:t>
            </a:r>
            <a:r>
              <a:rPr lang="fr-FR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Symposium </a:t>
            </a: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scientifique principal 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L’événement se tiendra à </a:t>
            </a:r>
            <a:r>
              <a:rPr lang="fr-FR" sz="1600" dirty="0" err="1">
                <a:solidFill>
                  <a:schemeClr val="accent4"/>
                </a:solidFill>
                <a:latin typeface="Century Gothic" panose="020B0502020202020204" pitchFamily="34" charset="0"/>
              </a:rPr>
              <a:t>Cockatoo</a:t>
            </a: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 Island – l’un des sites témoins de l’histoire du bagne australien inscrits sur la Liste du Patrimoine mondial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Le Forum des jeunes est organisé par un comité de professionnels émergents de l’ICOMOS, avec l’appui du comité exécutif de l’AG2020 et de professionnels </a:t>
            </a:r>
            <a:r>
              <a:rPr lang="fr-FR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de l’</a:t>
            </a:r>
            <a:r>
              <a:rPr lang="fr-FR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événementiel</a:t>
            </a: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. </a:t>
            </a:r>
          </a:p>
          <a:p>
            <a:pPr marL="285750" indent="-2857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ACCC4035-63CB-46B5-9F2B-CC351889B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1167" y="5240310"/>
            <a:ext cx="1275027" cy="161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">
            <a:extLst>
              <a:ext uri="{FF2B5EF4-FFF2-40B4-BE49-F238E27FC236}">
                <a16:creationId xmlns="" xmlns:a16="http://schemas.microsoft.com/office/drawing/2014/main" id="{40A9EB56-1B97-4CF5-973A-B911F2B0BAE5}"/>
              </a:ext>
            </a:extLst>
          </p:cNvPr>
          <p:cNvSpPr txBox="1">
            <a:spLocks/>
          </p:cNvSpPr>
          <p:nvPr/>
        </p:nvSpPr>
        <p:spPr>
          <a:xfrm>
            <a:off x="5218485" y="6111676"/>
            <a:ext cx="4602852" cy="298663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5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>
                <a:solidFill>
                  <a:srgbClr val="166232"/>
                </a:solidFill>
                <a:latin typeface="Century Gothic" panose="020B0502020202020204" pitchFamily="34" charset="0"/>
              </a:rPr>
              <a:t>icomosga2020.org</a:t>
            </a:r>
            <a:endParaRPr lang="en-US" sz="2000" b="0" dirty="0">
              <a:solidFill>
                <a:srgbClr val="16623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1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roup of people inside carnival">
            <a:extLst>
              <a:ext uri="{FF2B5EF4-FFF2-40B4-BE49-F238E27FC236}">
                <a16:creationId xmlns="" xmlns:a16="http://schemas.microsoft.com/office/drawing/2014/main" id="{023938A9-5E2C-4C1A-9808-8C65A7BA4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4295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182168" y="614002"/>
            <a:ext cx="7009831" cy="540909"/>
          </a:xfrm>
        </p:spPr>
        <p:txBody>
          <a:bodyPr/>
          <a:lstStyle/>
          <a:p>
            <a:pPr algn="l"/>
            <a:r>
              <a:rPr lang="fr-FR" b="0" dirty="0">
                <a:solidFill>
                  <a:srgbClr val="166232"/>
                </a:solidFill>
                <a:latin typeface="Century Gothic" panose="020B0502020202020204" pitchFamily="34" charset="0"/>
              </a:rPr>
              <a:t>Activités Parallèles et Sociales et Programme Public</a:t>
            </a:r>
            <a:endParaRPr lang="en-US" b="0" dirty="0">
              <a:solidFill>
                <a:srgbClr val="166232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181728" y="1859502"/>
            <a:ext cx="5453793" cy="41896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La cérémonie d’ouverture à l’Opéra de Sydney comprendra une représentation spéciale d’extraits lyriques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Soirée </a:t>
            </a: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« Just for Fun » à Luna </a:t>
            </a:r>
            <a:r>
              <a:rPr lang="fr-FR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Park</a:t>
            </a:r>
            <a:endParaRPr lang="fr-FR" sz="16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Inspections spéciales à Hyde Park </a:t>
            </a:r>
            <a:r>
              <a:rPr lang="fr-FR" sz="1600" dirty="0" err="1">
                <a:solidFill>
                  <a:schemeClr val="accent4"/>
                </a:solidFill>
                <a:latin typeface="Century Gothic" panose="020B0502020202020204" pitchFamily="34" charset="0"/>
              </a:rPr>
              <a:t>Barracks</a:t>
            </a: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Conférence, exposition et événements publics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Le Conseil consultatif de l’ICOMOS sera invité à une réception offerte par Madame la </a:t>
            </a:r>
            <a:r>
              <a:rPr lang="fr-FR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Maire</a:t>
            </a: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, à l’Hôtel de ville de Sydney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La cérémonie et </a:t>
            </a:r>
            <a:r>
              <a:rPr lang="fr-FR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le diner </a:t>
            </a: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de clôture se </a:t>
            </a:r>
            <a:r>
              <a:rPr lang="fr-FR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tiendront </a:t>
            </a: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au Palais des congrès de Sydney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Les visites de sites, excursions et ateliers présenteront la diversité du patrimoine culturel australien </a:t>
            </a:r>
          </a:p>
          <a:p>
            <a:pPr marL="285750" indent="-2857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ACCC4035-63CB-46B5-9F2B-CC351889B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1167" y="5240310"/>
            <a:ext cx="1275027" cy="161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">
            <a:extLst>
              <a:ext uri="{FF2B5EF4-FFF2-40B4-BE49-F238E27FC236}">
                <a16:creationId xmlns="" xmlns:a16="http://schemas.microsoft.com/office/drawing/2014/main" id="{40A9EB56-1B97-4CF5-973A-B911F2B0BAE5}"/>
              </a:ext>
            </a:extLst>
          </p:cNvPr>
          <p:cNvSpPr txBox="1">
            <a:spLocks/>
          </p:cNvSpPr>
          <p:nvPr/>
        </p:nvSpPr>
        <p:spPr>
          <a:xfrm>
            <a:off x="5218485" y="6186324"/>
            <a:ext cx="4602852" cy="298663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5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>
                <a:solidFill>
                  <a:srgbClr val="166232"/>
                </a:solidFill>
                <a:latin typeface="Century Gothic" panose="020B0502020202020204" pitchFamily="34" charset="0"/>
              </a:rPr>
              <a:t>icomosga2020.org</a:t>
            </a:r>
            <a:endParaRPr lang="en-US" sz="2000" b="0" dirty="0">
              <a:solidFill>
                <a:srgbClr val="16623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28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ACB11D58-E6D8-4F31-9B61-70CA4B532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1167" y="5240310"/>
            <a:ext cx="1275027" cy="161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">
            <a:extLst>
              <a:ext uri="{FF2B5EF4-FFF2-40B4-BE49-F238E27FC236}">
                <a16:creationId xmlns="" xmlns:a16="http://schemas.microsoft.com/office/drawing/2014/main" id="{0953817F-2C73-49CD-A631-EEC08989BD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82168" y="486411"/>
            <a:ext cx="7009831" cy="540909"/>
          </a:xfrm>
        </p:spPr>
        <p:txBody>
          <a:bodyPr/>
          <a:lstStyle/>
          <a:p>
            <a:pPr algn="l"/>
            <a:r>
              <a:rPr lang="fr-FR" b="0" dirty="0">
                <a:solidFill>
                  <a:srgbClr val="166232"/>
                </a:solidFill>
                <a:latin typeface="Century Gothic" panose="020B0502020202020204" pitchFamily="34" charset="0"/>
              </a:rPr>
              <a:t>Visite des grandes montagnes bleues </a:t>
            </a:r>
            <a:endParaRPr lang="en-US" b="0" dirty="0">
              <a:solidFill>
                <a:srgbClr val="166232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6B2F23A-55DA-44A1-AE99-9E33CD636A84}"/>
              </a:ext>
            </a:extLst>
          </p:cNvPr>
          <p:cNvSpPr txBox="1"/>
          <p:nvPr/>
        </p:nvSpPr>
        <p:spPr>
          <a:xfrm>
            <a:off x="5182169" y="1406684"/>
            <a:ext cx="6408818" cy="41896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Bef>
                <a:spcPts val="200"/>
              </a:spcBef>
              <a:defRPr/>
            </a:pPr>
            <a:endParaRPr lang="fr-FR" sz="1600" dirty="0">
              <a:latin typeface="Century Gothic" panose="020B0502020202020204" pitchFamily="34" charset="0"/>
            </a:endParaRPr>
          </a:p>
          <a:p>
            <a:pPr>
              <a:spcBef>
                <a:spcPts val="200"/>
              </a:spcBef>
              <a:defRPr/>
            </a:pPr>
            <a:r>
              <a:rPr lang="fr-FR" sz="1600" dirty="0">
                <a:latin typeface="Century Gothic"/>
              </a:rPr>
              <a:t>Un </a:t>
            </a:r>
            <a:r>
              <a:rPr lang="fr-FR" sz="1600" dirty="0" smtClean="0">
                <a:latin typeface="Century Gothic"/>
              </a:rPr>
              <a:t>des événements les plus intéressants</a:t>
            </a:r>
            <a:r>
              <a:rPr lang="fr-FR" sz="1600" dirty="0">
                <a:ea typeface="+mn-lt"/>
                <a:cs typeface="+mn-lt"/>
              </a:rPr>
              <a:t> </a:t>
            </a:r>
            <a:r>
              <a:rPr lang="fr-FR" sz="1600" dirty="0">
                <a:latin typeface="Century Gothic"/>
              </a:rPr>
              <a:t>pour les 1 200 - 1 500 délégués mondiaux sera </a:t>
            </a:r>
            <a:r>
              <a:rPr lang="fr-FR" sz="1600" dirty="0" smtClean="0">
                <a:latin typeface="Century Gothic"/>
              </a:rPr>
              <a:t>la</a:t>
            </a:r>
            <a:r>
              <a:rPr lang="fr-FR" sz="1600" dirty="0" smtClean="0">
                <a:latin typeface="Century Gothic"/>
              </a:rPr>
              <a:t> </a:t>
            </a:r>
            <a:r>
              <a:rPr lang="fr-FR" sz="1600" dirty="0">
                <a:latin typeface="Century Gothic"/>
              </a:rPr>
              <a:t>visite </a:t>
            </a:r>
            <a:r>
              <a:rPr lang="fr-FR" sz="1600" dirty="0" smtClean="0">
                <a:latin typeface="Century Gothic"/>
              </a:rPr>
              <a:t>du</a:t>
            </a:r>
            <a:r>
              <a:rPr lang="fr-FR" sz="1600" dirty="0" smtClean="0">
                <a:latin typeface="Century Gothic"/>
              </a:rPr>
              <a:t> </a:t>
            </a:r>
            <a:r>
              <a:rPr lang="fr-FR" sz="1600" dirty="0">
                <a:latin typeface="Century Gothic"/>
              </a:rPr>
              <a:t>site du Patrimoine Mondial des Grandes Montagnes </a:t>
            </a:r>
            <a:r>
              <a:rPr lang="fr-FR" sz="1600" dirty="0" smtClean="0">
                <a:latin typeface="Century Gothic"/>
              </a:rPr>
              <a:t>Bleues :</a:t>
            </a:r>
            <a:endParaRPr lang="en-AU" sz="1600" dirty="0">
              <a:latin typeface="Century Gothic"/>
            </a:endParaRP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endParaRPr lang="en-AU" sz="1600" dirty="0"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Century Gothic"/>
              </a:rPr>
              <a:t>Plus de 40 bus </a:t>
            </a:r>
            <a:r>
              <a:rPr lang="fr-FR" sz="1600" dirty="0" smtClean="0">
                <a:latin typeface="Century Gothic"/>
              </a:rPr>
              <a:t>– </a:t>
            </a:r>
            <a:r>
              <a:rPr lang="fr-FR" sz="1600" dirty="0" smtClean="0">
                <a:latin typeface="Century Gothic"/>
              </a:rPr>
              <a:t>intervenants </a:t>
            </a:r>
            <a:r>
              <a:rPr lang="fr-FR" sz="1600" dirty="0" smtClean="0">
                <a:latin typeface="Century Gothic"/>
              </a:rPr>
              <a:t>en </a:t>
            </a:r>
            <a:r>
              <a:rPr lang="fr-FR" sz="1600" dirty="0">
                <a:latin typeface="Century Gothic"/>
              </a:rPr>
              <a:t>anglais français et espagnol</a:t>
            </a:r>
            <a:endParaRPr lang="en-AU" sz="1600" dirty="0"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endParaRPr lang="en-AU" sz="1600" dirty="0"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Century Gothic"/>
              </a:rPr>
              <a:t>Différents </a:t>
            </a:r>
            <a:r>
              <a:rPr lang="fr-FR" sz="1600" dirty="0" smtClean="0">
                <a:latin typeface="Century Gothic"/>
              </a:rPr>
              <a:t>niveaux</a:t>
            </a:r>
            <a:r>
              <a:rPr lang="fr-FR" sz="1600" dirty="0" smtClean="0">
                <a:latin typeface="Century Gothic"/>
              </a:rPr>
              <a:t> d'activités selon les </a:t>
            </a:r>
            <a:r>
              <a:rPr lang="fr-FR" sz="1600" dirty="0">
                <a:latin typeface="Century Gothic"/>
              </a:rPr>
              <a:t>préférences des délégués</a:t>
            </a:r>
            <a:endParaRPr lang="en-AU" sz="1600" dirty="0">
              <a:latin typeface="Century Gothic"/>
            </a:endParaRP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endParaRPr lang="en-AU" sz="1600" dirty="0"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Century Gothic"/>
              </a:rPr>
              <a:t>Expériences du patrimoine naturel et culturel</a:t>
            </a: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endParaRPr lang="en-AU" sz="1600" dirty="0"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Century Gothic" panose="020B0502020202020204" pitchFamily="34" charset="0"/>
              </a:rPr>
              <a:t>Parc national des </a:t>
            </a:r>
            <a:r>
              <a:rPr lang="fr-FR" sz="1600" dirty="0" smtClean="0">
                <a:latin typeface="Century Gothic" panose="020B0502020202020204" pitchFamily="34" charset="0"/>
              </a:rPr>
              <a:t>Grandes Montagnes Bleues - </a:t>
            </a:r>
            <a:r>
              <a:rPr lang="fr-FR" sz="1600" dirty="0">
                <a:latin typeface="Century Gothic" panose="020B0502020202020204" pitchFamily="34" charset="0"/>
              </a:rPr>
              <a:t>Propriétés du National Trust - Centre culturel des </a:t>
            </a:r>
            <a:r>
              <a:rPr lang="fr-FR" sz="1600" dirty="0" smtClean="0">
                <a:latin typeface="Century Gothic" panose="020B0502020202020204" pitchFamily="34" charset="0"/>
              </a:rPr>
              <a:t>Grandes Montagnes Bleues</a:t>
            </a:r>
            <a:endParaRPr lang="en-AU" sz="1600" dirty="0"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endParaRPr lang="en-AU" sz="1600" dirty="0"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Century Gothic"/>
              </a:rPr>
              <a:t>Guides de Service des Parcs de NSW et de l'ICOMOS </a:t>
            </a: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endParaRPr lang="en-AU" sz="1600" dirty="0"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Century Gothic"/>
              </a:rPr>
              <a:t>Déjeuner et expérience culturelle au </a:t>
            </a:r>
            <a:r>
              <a:rPr lang="fr-FR" sz="1600" dirty="0" smtClean="0">
                <a:latin typeface="Century Gothic"/>
              </a:rPr>
              <a:t>« </a:t>
            </a:r>
            <a:r>
              <a:rPr lang="fr-FR" sz="1600" dirty="0" err="1" smtClean="0">
                <a:latin typeface="Century Gothic"/>
              </a:rPr>
              <a:t>Gully</a:t>
            </a:r>
            <a:r>
              <a:rPr lang="fr-FR" sz="1600" dirty="0" smtClean="0">
                <a:latin typeface="Century Gothic"/>
              </a:rPr>
              <a:t> »</a:t>
            </a:r>
            <a:endParaRPr lang="en-US" sz="1200" dirty="0">
              <a:solidFill>
                <a:schemeClr val="accent4"/>
              </a:solidFill>
              <a:latin typeface="Century Gothic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25" y="1"/>
            <a:ext cx="4270377" cy="2470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470848"/>
            <a:ext cx="4260850" cy="2110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24" y="4581428"/>
            <a:ext cx="4270376" cy="22765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179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Related image">
            <a:extLst>
              <a:ext uri="{FF2B5EF4-FFF2-40B4-BE49-F238E27FC236}">
                <a16:creationId xmlns="" xmlns:a16="http://schemas.microsoft.com/office/drawing/2014/main" id="{4F96D4EC-1422-4ADF-86BD-F20ED6AD7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4270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ACB11D58-E6D8-4F31-9B61-70CA4B532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1167" y="5240310"/>
            <a:ext cx="1275027" cy="161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">
            <a:extLst>
              <a:ext uri="{FF2B5EF4-FFF2-40B4-BE49-F238E27FC236}">
                <a16:creationId xmlns="" xmlns:a16="http://schemas.microsoft.com/office/drawing/2014/main" id="{0953817F-2C73-49CD-A631-EEC08989BD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82168" y="486411"/>
            <a:ext cx="7009831" cy="540909"/>
          </a:xfrm>
        </p:spPr>
        <p:txBody>
          <a:bodyPr/>
          <a:lstStyle/>
          <a:p>
            <a:pPr algn="l"/>
            <a:r>
              <a:rPr lang="en-US" b="0" dirty="0" err="1">
                <a:solidFill>
                  <a:srgbClr val="166232"/>
                </a:solidFill>
                <a:latin typeface="Century Gothic" panose="020B0502020202020204" pitchFamily="34" charset="0"/>
              </a:rPr>
              <a:t>Ambassadeurs</a:t>
            </a:r>
            <a:r>
              <a:rPr lang="en-US" b="0" dirty="0">
                <a:solidFill>
                  <a:srgbClr val="166232"/>
                </a:solidFill>
                <a:latin typeface="Century Gothic" panose="020B0502020202020204" pitchFamily="34" charset="0"/>
              </a:rPr>
              <a:t> de l’AG2020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6B2F23A-55DA-44A1-AE99-9E33CD636A84}"/>
              </a:ext>
            </a:extLst>
          </p:cNvPr>
          <p:cNvSpPr txBox="1"/>
          <p:nvPr/>
        </p:nvSpPr>
        <p:spPr>
          <a:xfrm>
            <a:off x="5182168" y="1406684"/>
            <a:ext cx="5737469" cy="41896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Bef>
                <a:spcPts val="200"/>
              </a:spcBef>
              <a:defRPr/>
            </a:pPr>
            <a:r>
              <a:rPr lang="fr-FR" sz="1600" dirty="0">
                <a:latin typeface="Century Gothic" panose="020B0502020202020204" pitchFamily="34" charset="0"/>
              </a:rPr>
              <a:t>Les ambassadeurs sont des individus qui soutiennent et font la promotion de l’AG2020 en communiquant auprès </a:t>
            </a:r>
            <a:r>
              <a:rPr lang="fr-FR" sz="1600" dirty="0" smtClean="0">
                <a:latin typeface="Century Gothic" panose="020B0502020202020204" pitchFamily="34" charset="0"/>
              </a:rPr>
              <a:t>de professionnels du patrimoine. </a:t>
            </a:r>
            <a:r>
              <a:rPr lang="fr-FR" sz="1600" dirty="0">
                <a:latin typeface="Century Gothic" panose="020B0502020202020204" pitchFamily="34" charset="0"/>
              </a:rPr>
              <a:t>Les </a:t>
            </a:r>
            <a:r>
              <a:rPr lang="fr-FR" sz="1600" dirty="0" err="1">
                <a:latin typeface="Century Gothic" panose="020B0502020202020204" pitchFamily="34" charset="0"/>
              </a:rPr>
              <a:t>Ambassateurs</a:t>
            </a:r>
            <a:r>
              <a:rPr lang="fr-FR" sz="1600" dirty="0">
                <a:latin typeface="Century Gothic" panose="020B0502020202020204" pitchFamily="34" charset="0"/>
              </a:rPr>
              <a:t> de l’AG2020</a:t>
            </a:r>
            <a:r>
              <a:rPr lang="en-AU" sz="1600" dirty="0">
                <a:latin typeface="Century Gothic" panose="020B0502020202020204" pitchFamily="34" charset="0"/>
              </a:rPr>
              <a:t>:</a:t>
            </a: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Century Gothic" panose="020B0502020202020204" pitchFamily="34" charset="0"/>
              </a:rPr>
              <a:t>Feront la promotion de l’AG2020 auprès de leurs réseaux professionnels respectifs pour </a:t>
            </a:r>
            <a:r>
              <a:rPr lang="fr-FR" sz="1600" dirty="0" smtClean="0">
                <a:latin typeface="Century Gothic" panose="020B0502020202020204" pitchFamily="34" charset="0"/>
              </a:rPr>
              <a:t>faire connaître l’év</a:t>
            </a:r>
            <a:r>
              <a:rPr lang="fr-FR" sz="1600" dirty="0" smtClean="0">
                <a:latin typeface="Century Gothic" panose="020B0502020202020204" pitchFamily="34" charset="0"/>
              </a:rPr>
              <a:t>ènement</a:t>
            </a:r>
            <a:r>
              <a:rPr lang="fr-FR" sz="1600" dirty="0" smtClean="0">
                <a:latin typeface="Century Gothic" panose="020B0502020202020204" pitchFamily="34" charset="0"/>
              </a:rPr>
              <a:t>, </a:t>
            </a:r>
            <a:r>
              <a:rPr lang="fr-FR" sz="1600" dirty="0">
                <a:latin typeface="Century Gothic" panose="020B0502020202020204" pitchFamily="34" charset="0"/>
              </a:rPr>
              <a:t>susciter leur intérêt et </a:t>
            </a:r>
            <a:r>
              <a:rPr lang="fr-FR" sz="1600" dirty="0" smtClean="0">
                <a:latin typeface="Century Gothic" panose="020B0502020202020204" pitchFamily="34" charset="0"/>
              </a:rPr>
              <a:t>accroître le </a:t>
            </a:r>
            <a:r>
              <a:rPr lang="fr-FR" sz="1600" dirty="0">
                <a:latin typeface="Century Gothic" panose="020B0502020202020204" pitchFamily="34" charset="0"/>
              </a:rPr>
              <a:t>nombre des délégués inscrits</a:t>
            </a: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Century Gothic" panose="020B0502020202020204" pitchFamily="34" charset="0"/>
              </a:rPr>
              <a:t>développeront des relations avec des </a:t>
            </a:r>
            <a:r>
              <a:rPr lang="fr-FR" sz="1600" dirty="0" smtClean="0">
                <a:latin typeface="Century Gothic" panose="020B0502020202020204" pitchFamily="34" charset="0"/>
              </a:rPr>
              <a:t>associations,</a:t>
            </a:r>
            <a:r>
              <a:rPr lang="fr-FR" sz="1600" dirty="0" smtClean="0">
                <a:latin typeface="Century Gothic" panose="020B0502020202020204" pitchFamily="34" charset="0"/>
              </a:rPr>
              <a:t> </a:t>
            </a:r>
            <a:r>
              <a:rPr lang="fr-FR" sz="1600" dirty="0">
                <a:latin typeface="Century Gothic" panose="020B0502020202020204" pitchFamily="34" charset="0"/>
              </a:rPr>
              <a:t>individus et réseaux locaux affiliés </a:t>
            </a: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fr-FR" sz="1600" dirty="0" smtClean="0">
                <a:latin typeface="Century Gothic" panose="020B0502020202020204" pitchFamily="34" charset="0"/>
              </a:rPr>
              <a:t>chercheront </a:t>
            </a:r>
            <a:r>
              <a:rPr lang="fr-FR" sz="1600" dirty="0">
                <a:latin typeface="Century Gothic" panose="020B0502020202020204" pitchFamily="34" charset="0"/>
              </a:rPr>
              <a:t>à établir des liens avec les organisations qui peuvent contribuer à promouvoir l’AG2020 </a:t>
            </a: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fr-FR" sz="1600" dirty="0" smtClean="0">
                <a:latin typeface="Century Gothic" panose="020B0502020202020204" pitchFamily="34" charset="0"/>
              </a:rPr>
              <a:t>Collaboreront avec </a:t>
            </a:r>
            <a:r>
              <a:rPr lang="fr-FR" sz="1600" dirty="0" err="1">
                <a:latin typeface="Century Gothic" panose="020B0502020202020204" pitchFamily="34" charset="0"/>
              </a:rPr>
              <a:t>Arinex</a:t>
            </a:r>
            <a:r>
              <a:rPr lang="fr-FR" sz="1600" dirty="0">
                <a:latin typeface="Century Gothic" panose="020B0502020202020204" pitchFamily="34" charset="0"/>
              </a:rPr>
              <a:t>, le spécialiste </a:t>
            </a:r>
            <a:r>
              <a:rPr lang="fr-FR" sz="1600" dirty="0" smtClean="0">
                <a:latin typeface="Century Gothic" panose="020B0502020202020204" pitchFamily="34" charset="0"/>
              </a:rPr>
              <a:t>de l’</a:t>
            </a:r>
            <a:r>
              <a:rPr lang="fr-FR" sz="1600" dirty="0" smtClean="0">
                <a:latin typeface="Century Gothic" panose="020B0502020202020204" pitchFamily="34" charset="0"/>
              </a:rPr>
              <a:t>événementiel </a:t>
            </a:r>
            <a:r>
              <a:rPr lang="fr-FR" sz="1600" dirty="0">
                <a:latin typeface="Century Gothic" panose="020B0502020202020204" pitchFamily="34" charset="0"/>
              </a:rPr>
              <a:t>responsable de la conférence, afin de promouvoir l’AG2020 </a:t>
            </a: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Century Gothic" panose="020B0502020202020204" pitchFamily="34" charset="0"/>
              </a:rPr>
              <a:t>pourront accéder au portail virtuel afin de partager </a:t>
            </a:r>
            <a:r>
              <a:rPr lang="fr-FR" sz="1600" dirty="0" smtClean="0">
                <a:latin typeface="Century Gothic" panose="020B0502020202020204" pitchFamily="34" charset="0"/>
              </a:rPr>
              <a:t>les informations </a:t>
            </a:r>
            <a:r>
              <a:rPr lang="fr-FR" sz="1600" dirty="0">
                <a:latin typeface="Century Gothic" panose="020B0502020202020204" pitchFamily="34" charset="0"/>
              </a:rPr>
              <a:t>et télécharger les ressources promotionnelles </a:t>
            </a:r>
            <a:endParaRPr lang="en-US" sz="12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="" xmlns:a16="http://schemas.microsoft.com/office/drawing/2014/main" id="{40A9EB56-1B97-4CF5-973A-B911F2B0BAE5}"/>
              </a:ext>
            </a:extLst>
          </p:cNvPr>
          <p:cNvSpPr txBox="1">
            <a:spLocks/>
          </p:cNvSpPr>
          <p:nvPr/>
        </p:nvSpPr>
        <p:spPr>
          <a:xfrm>
            <a:off x="5218485" y="6111676"/>
            <a:ext cx="4602852" cy="298663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5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>
                <a:solidFill>
                  <a:srgbClr val="166232"/>
                </a:solidFill>
                <a:latin typeface="Century Gothic" panose="020B0502020202020204" pitchFamily="34" charset="0"/>
              </a:rPr>
              <a:t>icomosga2020.org</a:t>
            </a:r>
            <a:endParaRPr lang="en-US" sz="2000" b="0" dirty="0">
              <a:solidFill>
                <a:srgbClr val="16623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51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66232"/>
      </a:accent1>
      <a:accent2>
        <a:srgbClr val="60C21E"/>
      </a:accent2>
      <a:accent3>
        <a:srgbClr val="53DB50"/>
      </a:accent3>
      <a:accent4>
        <a:srgbClr val="3F3F3F"/>
      </a:accent4>
      <a:accent5>
        <a:srgbClr val="9BBFAB"/>
      </a:accent5>
      <a:accent6>
        <a:srgbClr val="C5FFCB"/>
      </a:accent6>
      <a:hlink>
        <a:srgbClr val="C5FFCB"/>
      </a:hlink>
      <a:folHlink>
        <a:srgbClr val="60C21E"/>
      </a:folHlink>
    </a:clrScheme>
    <a:fontScheme name="Custom 87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760</Words>
  <Application>Microsoft Office PowerPoint</Application>
  <PresentationFormat>Grand écran</PresentationFormat>
  <Paragraphs>118</Paragraphs>
  <Slides>14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Century Gothic</vt:lpstr>
      <vt:lpstr>Helvetica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SG Interactive Inc</dc:creator>
  <cp:lastModifiedBy>Laura MAXWELL</cp:lastModifiedBy>
  <cp:revision>485</cp:revision>
  <dcterms:created xsi:type="dcterms:W3CDTF">2017-01-09T15:53:27Z</dcterms:created>
  <dcterms:modified xsi:type="dcterms:W3CDTF">2019-10-22T09:51:28Z</dcterms:modified>
</cp:coreProperties>
</file>